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86" r:id="rId3"/>
    <p:sldId id="258" r:id="rId4"/>
    <p:sldId id="287" r:id="rId5"/>
    <p:sldId id="262" r:id="rId6"/>
    <p:sldId id="263" r:id="rId7"/>
    <p:sldId id="303" r:id="rId8"/>
    <p:sldId id="288" r:id="rId9"/>
    <p:sldId id="289" r:id="rId10"/>
    <p:sldId id="268" r:id="rId11"/>
    <p:sldId id="339" r:id="rId12"/>
    <p:sldId id="308" r:id="rId13"/>
    <p:sldId id="322" r:id="rId14"/>
    <p:sldId id="311" r:id="rId15"/>
    <p:sldId id="310" r:id="rId16"/>
    <p:sldId id="312" r:id="rId17"/>
    <p:sldId id="313" r:id="rId18"/>
    <p:sldId id="321" r:id="rId19"/>
    <p:sldId id="323" r:id="rId20"/>
    <p:sldId id="285" r:id="rId21"/>
    <p:sldId id="269" r:id="rId22"/>
    <p:sldId id="270" r:id="rId23"/>
    <p:sldId id="271" r:id="rId24"/>
    <p:sldId id="273" r:id="rId25"/>
    <p:sldId id="314" r:id="rId26"/>
    <p:sldId id="282" r:id="rId27"/>
    <p:sldId id="315" r:id="rId28"/>
    <p:sldId id="306" r:id="rId29"/>
    <p:sldId id="290" r:id="rId30"/>
    <p:sldId id="316" r:id="rId31"/>
    <p:sldId id="304" r:id="rId32"/>
    <p:sldId id="305" r:id="rId33"/>
    <p:sldId id="292" r:id="rId34"/>
    <p:sldId id="293" r:id="rId35"/>
    <p:sldId id="264" r:id="rId36"/>
    <p:sldId id="317" r:id="rId37"/>
    <p:sldId id="265" r:id="rId38"/>
    <p:sldId id="318" r:id="rId39"/>
    <p:sldId id="267" r:id="rId40"/>
    <p:sldId id="319" r:id="rId41"/>
    <p:sldId id="320" r:id="rId42"/>
    <p:sldId id="294" r:id="rId43"/>
    <p:sldId id="325" r:id="rId44"/>
    <p:sldId id="295" r:id="rId45"/>
    <p:sldId id="296" r:id="rId46"/>
    <p:sldId id="307" r:id="rId47"/>
    <p:sldId id="297" r:id="rId48"/>
    <p:sldId id="298" r:id="rId49"/>
    <p:sldId id="326" r:id="rId50"/>
    <p:sldId id="299" r:id="rId51"/>
    <p:sldId id="327" r:id="rId52"/>
    <p:sldId id="300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7" r:id="rId61"/>
    <p:sldId id="338" r:id="rId62"/>
    <p:sldId id="335" r:id="rId63"/>
    <p:sldId id="336" r:id="rId64"/>
    <p:sldId id="279" r:id="rId65"/>
    <p:sldId id="284" r:id="rId66"/>
    <p:sldId id="324" r:id="rId67"/>
    <p:sldId id="278" r:id="rId6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EAEAEA"/>
    <a:srgbClr val="000066"/>
    <a:srgbClr val="FF9999"/>
    <a:srgbClr val="FF7C80"/>
    <a:srgbClr val="CCFFC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80" autoAdjust="0"/>
    <p:restoredTop sz="94667" autoAdjust="0"/>
  </p:normalViewPr>
  <p:slideViewPr>
    <p:cSldViewPr snapToGrid="0">
      <p:cViewPr>
        <p:scale>
          <a:sx n="70" d="100"/>
          <a:sy n="70" d="100"/>
        </p:scale>
        <p:origin x="-1190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2E012-9CA6-48C7-A614-3556CAE03A1B}" type="datetimeFigureOut">
              <a:rPr lang="es-ES" smtClean="0"/>
              <a:t>04/06/2014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D918C-8C8D-444D-8BF1-A90F93681C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313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D918C-8C8D-444D-8BF1-A90F93681C2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13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D918C-8C8D-444D-8BF1-A90F93681C2B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P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937BD-AE23-4F6E-8C66-5F70AF6E8CDA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401115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29034-A54D-47FE-8A81-BD67D484CBDE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241853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B39E5-7B6B-491A-9D1A-845277E3D475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21723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7D2AB-38A2-4A1D-B739-23C47CC45E7A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179270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D16CD-E458-4287-808C-C805BB401CD5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410975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D5AAE-CFB0-4D8A-97AD-CD35C0683D9A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2886438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FA2E8-331E-494A-87CC-13078F75ECB2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343395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6D1C7-AAD2-4419-9198-90B658747D19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378521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AC940-8744-4DD5-BB84-8587161F72D0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318993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23F21-F2B1-4845-9908-D0568CAB042B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90848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P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E493D-D3A7-499D-986D-32B152234890}" type="slidenum">
              <a:rPr lang="es-ES" altLang="es-PR"/>
              <a:pPr/>
              <a:t>‹Nº›</a:t>
            </a:fld>
            <a:endParaRPr lang="es-ES" altLang="es-PR"/>
          </a:p>
        </p:txBody>
      </p:sp>
    </p:spTree>
    <p:extLst>
      <p:ext uri="{BB962C8B-B14F-4D97-AF65-F5344CB8AC3E}">
        <p14:creationId xmlns:p14="http://schemas.microsoft.com/office/powerpoint/2010/main" val="292151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91000">
              <a:srgbClr val="EAEAEA"/>
            </a:gs>
            <a:gs pos="100000">
              <a:srgbClr val="EAEAEA">
                <a:gamma/>
                <a:shade val="69804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PR" smtClean="0"/>
              <a:t>Haga clic para modificar el estilo de texto del patrón</a:t>
            </a:r>
          </a:p>
          <a:p>
            <a:pPr lvl="1"/>
            <a:r>
              <a:rPr lang="es-ES" altLang="es-PR" smtClean="0"/>
              <a:t>Segundo nivel</a:t>
            </a:r>
          </a:p>
          <a:p>
            <a:pPr lvl="2"/>
            <a:r>
              <a:rPr lang="es-ES" altLang="es-PR" smtClean="0"/>
              <a:t>Tercer nivel</a:t>
            </a:r>
          </a:p>
          <a:p>
            <a:pPr lvl="3"/>
            <a:r>
              <a:rPr lang="es-ES" altLang="es-PR" smtClean="0"/>
              <a:t>Cuarto nivel</a:t>
            </a:r>
          </a:p>
          <a:p>
            <a:pPr lvl="4"/>
            <a:r>
              <a:rPr lang="es-ES" altLang="es-P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s-P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s-P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DEBE95-6F7C-4AC8-B6B1-BDC017A96490}" type="slidenum">
              <a:rPr lang="es-ES" altLang="es-PR"/>
              <a:pPr/>
              <a:t>‹Nº›</a:t>
            </a:fld>
            <a:endParaRPr lang="es-ES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jpeg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341438"/>
            <a:ext cx="7772400" cy="1470025"/>
          </a:xfrm>
          <a:solidFill>
            <a:srgbClr val="FFFFCC"/>
          </a:solidFill>
        </p:spPr>
        <p:txBody>
          <a:bodyPr/>
          <a:lstStyle/>
          <a:p>
            <a:r>
              <a:rPr lang="es-ES" altLang="es-PR" sz="2400" b="1" dirty="0" smtClean="0">
                <a:solidFill>
                  <a:schemeClr val="tx1"/>
                </a:solidFill>
                <a:latin typeface="Souvenir Lt BT" pitchFamily="18" charset="0"/>
              </a:rPr>
              <a:t>“</a:t>
            </a:r>
            <a:r>
              <a:rPr lang="en-US" sz="2400" b="1" dirty="0">
                <a:solidFill>
                  <a:schemeClr val="tx1"/>
                </a:solidFill>
                <a:latin typeface="Souvenir Lt BT" panose="02080503040505020303" pitchFamily="18" charset="0"/>
              </a:rPr>
              <a:t>Supplementary tools in receptor modeling based source </a:t>
            </a:r>
            <a:r>
              <a:rPr lang="en-US" sz="2400" b="1" dirty="0" smtClean="0">
                <a:solidFill>
                  <a:schemeClr val="tx1"/>
                </a:solidFill>
                <a:latin typeface="Souvenir Lt BT" panose="02080503040505020303" pitchFamily="18" charset="0"/>
              </a:rPr>
              <a:t>apportionment: trajectory statistical methods (TSM)</a:t>
            </a:r>
            <a:r>
              <a:rPr lang="es-ES" altLang="es-PR" sz="2400" b="1" dirty="0" smtClean="0">
                <a:solidFill>
                  <a:schemeClr val="tx1"/>
                </a:solidFill>
                <a:latin typeface="Souvenir Lt BT" pitchFamily="18" charset="0"/>
              </a:rPr>
              <a:t>”</a:t>
            </a:r>
            <a:endParaRPr lang="es-ES" altLang="es-PR" sz="2400" b="1" dirty="0">
              <a:solidFill>
                <a:schemeClr val="tx1"/>
              </a:solidFill>
              <a:latin typeface="Souvenir Lt BT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233738"/>
            <a:ext cx="7704137" cy="1471612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endParaRPr lang="en-GB" altLang="es-PR" sz="1800" b="1" dirty="0">
              <a:solidFill>
                <a:srgbClr val="000066"/>
              </a:solidFill>
              <a:latin typeface="Souvenir Lt BT" pitchFamily="18" charset="0"/>
            </a:endParaRPr>
          </a:p>
          <a:p>
            <a:pPr>
              <a:lnSpc>
                <a:spcPct val="80000"/>
              </a:lnSpc>
            </a:pPr>
            <a:r>
              <a:rPr lang="en-GB" altLang="es-PR" sz="1800" b="1" dirty="0" smtClean="0">
                <a:solidFill>
                  <a:srgbClr val="000066"/>
                </a:solidFill>
                <a:latin typeface="Souvenir Lt BT" pitchFamily="18" charset="0"/>
              </a:rPr>
              <a:t>Dr PEDRO SALVADOR</a:t>
            </a:r>
            <a:endParaRPr lang="en-GB" altLang="es-PR" sz="1800" b="1" baseline="30000" dirty="0">
              <a:solidFill>
                <a:srgbClr val="000066"/>
              </a:solidFill>
              <a:latin typeface="Souvenir Lt BT" pitchFamily="18" charset="0"/>
            </a:endParaRPr>
          </a:p>
          <a:p>
            <a:pPr>
              <a:lnSpc>
                <a:spcPct val="80000"/>
              </a:lnSpc>
            </a:pPr>
            <a:endParaRPr lang="en-GB" altLang="es-PR" sz="1800" b="1" dirty="0">
              <a:solidFill>
                <a:srgbClr val="000066"/>
              </a:solidFill>
              <a:latin typeface="Souvenir Lt BT" pitchFamily="18" charset="0"/>
            </a:endParaRPr>
          </a:p>
          <a:p>
            <a:pPr>
              <a:lnSpc>
                <a:spcPct val="80000"/>
              </a:lnSpc>
            </a:pPr>
            <a:r>
              <a:rPr lang="en-GB" altLang="es-PR" sz="1800" dirty="0" smtClean="0">
                <a:solidFill>
                  <a:srgbClr val="000066"/>
                </a:solidFill>
                <a:latin typeface="Souvenir Lt BT" pitchFamily="18" charset="0"/>
              </a:rPr>
              <a:t>Department of Environment </a:t>
            </a:r>
            <a:r>
              <a:rPr lang="en-GB" altLang="es-PR" sz="1800" dirty="0">
                <a:solidFill>
                  <a:srgbClr val="000066"/>
                </a:solidFill>
                <a:latin typeface="Souvenir Lt BT" pitchFamily="18" charset="0"/>
              </a:rPr>
              <a:t>- CIEMAT, </a:t>
            </a:r>
            <a:r>
              <a:rPr lang="en-GB" altLang="es-PR" sz="1800" dirty="0" smtClean="0">
                <a:solidFill>
                  <a:srgbClr val="000066"/>
                </a:solidFill>
                <a:latin typeface="Souvenir Lt BT" pitchFamily="18" charset="0"/>
              </a:rPr>
              <a:t>Madrid, Spain</a:t>
            </a:r>
            <a:endParaRPr lang="en-GB" altLang="es-PR" sz="1800" dirty="0">
              <a:solidFill>
                <a:srgbClr val="000066"/>
              </a:solidFill>
              <a:latin typeface="Souvenir Lt BT" pitchFamily="18" charset="0"/>
            </a:endParaRPr>
          </a:p>
          <a:p>
            <a:pPr>
              <a:lnSpc>
                <a:spcPct val="80000"/>
              </a:lnSpc>
            </a:pPr>
            <a:endParaRPr lang="es-ES" altLang="es-PR" sz="1800" dirty="0">
              <a:latin typeface="Souvenir Lt BT" pitchFamily="18" charset="0"/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755650" y="5383213"/>
            <a:ext cx="7775575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8013" y="6234113"/>
            <a:ext cx="7704137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s-PR" sz="1400" b="1" kern="0" dirty="0" smtClean="0">
                <a:solidFill>
                  <a:srgbClr val="000066"/>
                </a:solidFill>
                <a:latin typeface="Souvenir Lt BT" pitchFamily="18" charset="0"/>
              </a:rPr>
              <a:t>Regional Training Course on Source Identification and Apportionment of Air Particulate Matter (APM), </a:t>
            </a:r>
            <a:r>
              <a:rPr lang="en-GB" altLang="es-PR" sz="1400" b="1" kern="0" dirty="0" err="1" smtClean="0">
                <a:solidFill>
                  <a:srgbClr val="000066"/>
                </a:solidFill>
                <a:latin typeface="Souvenir Lt BT" pitchFamily="18" charset="0"/>
              </a:rPr>
              <a:t>Sacavem</a:t>
            </a:r>
            <a:r>
              <a:rPr lang="en-GB" altLang="es-PR" sz="1400" b="1" kern="0" dirty="0" smtClean="0">
                <a:solidFill>
                  <a:srgbClr val="000066"/>
                </a:solidFill>
                <a:latin typeface="Souvenir Lt BT" pitchFamily="18" charset="0"/>
              </a:rPr>
              <a:t>, Portugal, 2 – 6 June 2014</a:t>
            </a:r>
            <a:endParaRPr lang="es-ES" altLang="es-PR" sz="1400" kern="0" dirty="0">
              <a:latin typeface="Souvenir Lt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5" name="Group 19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4356" name="Group 20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4357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4358" name="Text Box 22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96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OBJECTIVES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708025" y="1096897"/>
            <a:ext cx="772795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Analizing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simultaneously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levels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and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chemical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composition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APM and air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mass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back-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trajectories</a:t>
            </a:r>
            <a:endParaRPr lang="es-ES" altLang="es-PR" sz="2000" b="1" dirty="0">
              <a:solidFill>
                <a:srgbClr val="000066"/>
              </a:solidFill>
            </a:endParaRP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3666143" y="573088"/>
            <a:ext cx="1811714" cy="40011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OBJECTIVES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523730" y="2129174"/>
            <a:ext cx="6096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b="1" dirty="0" err="1" smtClean="0"/>
              <a:t>Discrimination</a:t>
            </a:r>
            <a:r>
              <a:rPr lang="es-ES" altLang="es-PR" b="1" dirty="0" smtClean="0"/>
              <a:t> of </a:t>
            </a:r>
            <a:r>
              <a:rPr lang="es-ES" altLang="es-PR" b="1" dirty="0" err="1" smtClean="0"/>
              <a:t>the</a:t>
            </a:r>
            <a:r>
              <a:rPr lang="es-ES" altLang="es-PR" b="1" dirty="0" smtClean="0"/>
              <a:t> </a:t>
            </a:r>
            <a:r>
              <a:rPr lang="es-ES" altLang="es-PR" b="1" dirty="0" err="1" smtClean="0"/>
              <a:t>origin</a:t>
            </a:r>
            <a:r>
              <a:rPr lang="es-ES" altLang="es-PR" b="1" dirty="0" smtClean="0"/>
              <a:t> of </a:t>
            </a:r>
            <a:r>
              <a:rPr lang="es-ES" altLang="es-PR" b="1" dirty="0" err="1" smtClean="0"/>
              <a:t>the</a:t>
            </a:r>
            <a:r>
              <a:rPr lang="es-ES" altLang="es-PR" b="1" dirty="0" smtClean="0"/>
              <a:t> air </a:t>
            </a:r>
            <a:r>
              <a:rPr lang="es-ES" altLang="es-PR" b="1" dirty="0" err="1" smtClean="0"/>
              <a:t>mass</a:t>
            </a:r>
            <a:r>
              <a:rPr lang="es-ES" altLang="es-PR" b="1" dirty="0" smtClean="0"/>
              <a:t> </a:t>
            </a:r>
            <a:r>
              <a:rPr lang="es-ES" altLang="es-PR" b="1" dirty="0" err="1" smtClean="0"/>
              <a:t>by</a:t>
            </a:r>
            <a:r>
              <a:rPr lang="es-ES" altLang="es-PR" b="1" dirty="0" smtClean="0"/>
              <a:t> </a:t>
            </a:r>
            <a:r>
              <a:rPr lang="es-ES" altLang="es-PR" b="1" dirty="0" err="1" smtClean="0"/>
              <a:t>sectors</a:t>
            </a:r>
            <a:endParaRPr lang="es-ES" altLang="es-PR" b="1" dirty="0"/>
          </a:p>
        </p:txBody>
      </p:sp>
      <p:grpSp>
        <p:nvGrpSpPr>
          <p:cNvPr id="12" name="11 Grupo"/>
          <p:cNvGrpSpPr/>
          <p:nvPr/>
        </p:nvGrpSpPr>
        <p:grpSpPr>
          <a:xfrm>
            <a:off x="913635" y="2688349"/>
            <a:ext cx="7316730" cy="3171825"/>
            <a:chOff x="555683" y="1149350"/>
            <a:chExt cx="7316730" cy="3171825"/>
          </a:xfrm>
        </p:grpSpPr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83" y="1343025"/>
              <a:ext cx="3829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>
              <a:off x="4762500" y="2562225"/>
              <a:ext cx="528638" cy="371475"/>
            </a:xfrm>
            <a:prstGeom prst="rightArrow">
              <a:avLst>
                <a:gd name="adj1" fmla="val 50000"/>
                <a:gd name="adj2" fmla="val 3557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grpSp>
          <p:nvGrpSpPr>
            <p:cNvPr id="15" name="14 Grupo"/>
            <p:cNvGrpSpPr/>
            <p:nvPr/>
          </p:nvGrpSpPr>
          <p:grpSpPr>
            <a:xfrm>
              <a:off x="5411788" y="1149350"/>
              <a:ext cx="2460625" cy="3171825"/>
              <a:chOff x="5411788" y="1149350"/>
              <a:chExt cx="2460625" cy="3171825"/>
            </a:xfrm>
          </p:grpSpPr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1788" y="1149350"/>
                <a:ext cx="2460625" cy="3171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16 CuadroTexto"/>
              <p:cNvSpPr txBox="1"/>
              <p:nvPr/>
            </p:nvSpPr>
            <p:spPr>
              <a:xfrm>
                <a:off x="6036097" y="1179331"/>
                <a:ext cx="1136797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dirty="0" smtClean="0"/>
                  <a:t>Air </a:t>
                </a:r>
                <a:r>
                  <a:rPr lang="es-ES" sz="900" dirty="0" err="1" smtClean="0"/>
                  <a:t>masses</a:t>
                </a:r>
                <a:r>
                  <a:rPr lang="es-ES" sz="900" dirty="0" smtClean="0"/>
                  <a:t> </a:t>
                </a:r>
                <a:r>
                  <a:rPr lang="es-ES" sz="900" dirty="0" err="1" smtClean="0"/>
                  <a:t>origin</a:t>
                </a:r>
                <a:endParaRPr lang="es-PR" sz="900" dirty="0"/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5787676" y="2818284"/>
                <a:ext cx="1744231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dirty="0" smtClean="0"/>
                  <a:t>Mean PM10 </a:t>
                </a:r>
                <a:r>
                  <a:rPr lang="es-ES" sz="900" dirty="0" err="1" smtClean="0"/>
                  <a:t>levels</a:t>
                </a:r>
                <a:r>
                  <a:rPr lang="es-ES" sz="900" dirty="0" smtClean="0"/>
                  <a:t> (µg/m</a:t>
                </a:r>
                <a:r>
                  <a:rPr lang="es-ES" sz="900" baseline="30000" dirty="0" smtClean="0"/>
                  <a:t>3</a:t>
                </a:r>
                <a:r>
                  <a:rPr lang="es-ES" sz="900" dirty="0" smtClean="0"/>
                  <a:t>)</a:t>
                </a:r>
                <a:endParaRPr lang="es-PR" sz="900" dirty="0"/>
              </a:p>
            </p:txBody>
          </p:sp>
        </p:grpSp>
      </p:grp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27819" y="3387787"/>
            <a:ext cx="8488362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Based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visual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inspection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-&gt;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very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subjective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methodology</a:t>
            </a:r>
            <a:endParaRPr lang="es-ES" altLang="es-PR" sz="2000" b="1" dirty="0">
              <a:solidFill>
                <a:srgbClr val="000066"/>
              </a:solidFill>
            </a:endParaRPr>
          </a:p>
          <a:p>
            <a:pPr eaLnBrk="0" hangingPunct="0"/>
            <a:endParaRPr lang="es-ES" altLang="es-PR" sz="2000" b="1" dirty="0">
              <a:solidFill>
                <a:srgbClr val="000066"/>
              </a:solidFill>
            </a:endParaRPr>
          </a:p>
          <a:p>
            <a:pPr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R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ough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estimation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incidence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origin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air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masses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APM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levels</a:t>
            </a:r>
            <a:endParaRPr lang="es-ES" altLang="es-PR" sz="2000" b="1" dirty="0">
              <a:solidFill>
                <a:srgbClr val="000066"/>
              </a:solidFill>
            </a:endParaRPr>
          </a:p>
          <a:p>
            <a:pPr eaLnBrk="0" hangingPunct="0">
              <a:buFontTx/>
              <a:buChar char="•"/>
            </a:pPr>
            <a:endParaRPr lang="es-ES" altLang="es-PR" sz="2000" b="1" dirty="0">
              <a:solidFill>
                <a:srgbClr val="000066"/>
              </a:solidFill>
            </a:endParaRPr>
          </a:p>
          <a:p>
            <a:pPr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Tedious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task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when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working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with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a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high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number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back-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trajectories</a:t>
            </a:r>
            <a:endParaRPr lang="es-ES" altLang="es-PR" sz="20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2" grpId="0" animBg="1"/>
      <p:bldP spid="11" grpId="0"/>
      <p:bldP spid="1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5" name="Group 19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4356" name="Group 20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4357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4358" name="Text Box 22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96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OBJECTIVES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388938" y="4298950"/>
            <a:ext cx="8366125" cy="1631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Characteryzing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synoptic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meteorological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situations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which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give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rise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to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low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and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high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concentration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levels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APM at a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sampling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site</a:t>
            </a:r>
            <a:endParaRPr lang="es-ES" altLang="es-PR" sz="2000" b="1" dirty="0">
              <a:solidFill>
                <a:srgbClr val="000066"/>
              </a:solidFill>
            </a:endParaRPr>
          </a:p>
          <a:p>
            <a:pPr algn="ctr" eaLnBrk="0" hangingPunct="0"/>
            <a:endParaRPr lang="es-ES" altLang="es-PR" sz="2000" b="1" dirty="0">
              <a:solidFill>
                <a:srgbClr val="000066"/>
              </a:solidFill>
            </a:endParaRPr>
          </a:p>
          <a:p>
            <a:pPr algn="ctr"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Identifying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potential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source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regions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APM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which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can be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transported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towards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sampling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site</a:t>
            </a:r>
            <a:endParaRPr lang="es-ES" altLang="es-PR" sz="2000" b="1" dirty="0">
              <a:solidFill>
                <a:srgbClr val="000066"/>
              </a:solidFill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708025" y="1554094"/>
            <a:ext cx="7727950" cy="142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50000"/>
              </a:lnSpc>
              <a:buFont typeface="+mj-lt"/>
              <a:buAutoNum type="arabicPeriod"/>
            </a:pPr>
            <a:r>
              <a:rPr lang="es-ES" altLang="es-PR" sz="2000" b="1" dirty="0" err="1" smtClean="0">
                <a:solidFill>
                  <a:srgbClr val="000066"/>
                </a:solidFill>
              </a:rPr>
              <a:t>Cluster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>
                <a:solidFill>
                  <a:srgbClr val="000066"/>
                </a:solidFill>
              </a:rPr>
              <a:t>Analysis</a:t>
            </a:r>
            <a:r>
              <a:rPr lang="es-ES" altLang="es-PR" sz="2000" b="1" dirty="0">
                <a:solidFill>
                  <a:srgbClr val="000066"/>
                </a:solidFill>
              </a:rPr>
              <a:t> (</a:t>
            </a:r>
            <a:r>
              <a:rPr lang="es-ES" altLang="es-PR" sz="2000" b="1" dirty="0" err="1">
                <a:solidFill>
                  <a:srgbClr val="000066"/>
                </a:solidFill>
              </a:rPr>
              <a:t>Dorling</a:t>
            </a:r>
            <a:r>
              <a:rPr lang="es-ES" altLang="es-PR" sz="2000" b="1" dirty="0">
                <a:solidFill>
                  <a:srgbClr val="000066"/>
                </a:solidFill>
              </a:rPr>
              <a:t> et al., 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1992)</a:t>
            </a:r>
          </a:p>
          <a:p>
            <a:pPr marL="457200" indent="-457200" eaLnBrk="0" hangingPunct="0">
              <a:lnSpc>
                <a:spcPct val="150000"/>
              </a:lnSpc>
              <a:buFont typeface="+mj-lt"/>
              <a:buAutoNum type="arabicPeriod"/>
            </a:pPr>
            <a:r>
              <a:rPr lang="es-ES" altLang="es-PR" sz="2000" b="1" dirty="0" err="1" smtClean="0">
                <a:solidFill>
                  <a:srgbClr val="000066"/>
                </a:solidFill>
              </a:rPr>
              <a:t>Residence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>
                <a:solidFill>
                  <a:srgbClr val="000066"/>
                </a:solidFill>
              </a:rPr>
              <a:t>Time </a:t>
            </a:r>
            <a:r>
              <a:rPr lang="es-ES" altLang="es-PR" sz="2000" b="1" dirty="0" err="1">
                <a:solidFill>
                  <a:srgbClr val="000066"/>
                </a:solidFill>
              </a:rPr>
              <a:t>Analysis</a:t>
            </a: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– PSCF (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Asbaugh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>
                <a:solidFill>
                  <a:srgbClr val="000066"/>
                </a:solidFill>
              </a:rPr>
              <a:t>et al., 1985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)</a:t>
            </a:r>
          </a:p>
          <a:p>
            <a:pPr marL="457200" indent="-457200" eaLnBrk="0" hangingPunct="0">
              <a:lnSpc>
                <a:spcPct val="150000"/>
              </a:lnSpc>
              <a:buFont typeface="+mj-lt"/>
              <a:buAutoNum type="arabicPeriod"/>
            </a:pPr>
            <a:r>
              <a:rPr lang="es-ES" altLang="es-PR" sz="2000" b="1" dirty="0" err="1" smtClean="0">
                <a:solidFill>
                  <a:srgbClr val="000066"/>
                </a:solidFill>
              </a:rPr>
              <a:t>Concentration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>
                <a:solidFill>
                  <a:srgbClr val="000066"/>
                </a:solidFill>
              </a:rPr>
              <a:t>Fields</a:t>
            </a:r>
            <a:r>
              <a:rPr lang="es-ES" altLang="es-PR" sz="2000" b="1" dirty="0">
                <a:solidFill>
                  <a:srgbClr val="000066"/>
                </a:solidFill>
              </a:rPr>
              <a:t> (</a:t>
            </a:r>
            <a:r>
              <a:rPr lang="es-ES" altLang="es-PR" sz="2000" b="1" dirty="0" err="1">
                <a:solidFill>
                  <a:srgbClr val="000066"/>
                </a:solidFill>
              </a:rPr>
              <a:t>Seibert</a:t>
            </a:r>
            <a:r>
              <a:rPr lang="es-ES" altLang="es-PR" sz="2000" b="1" dirty="0">
                <a:solidFill>
                  <a:srgbClr val="000066"/>
                </a:solidFill>
              </a:rPr>
              <a:t> et al., 1994; </a:t>
            </a:r>
            <a:r>
              <a:rPr lang="es-ES" altLang="es-PR" sz="2000" b="1" dirty="0" err="1">
                <a:solidFill>
                  <a:srgbClr val="000066"/>
                </a:solidFill>
              </a:rPr>
              <a:t>Stohl</a:t>
            </a:r>
            <a:r>
              <a:rPr lang="es-ES" altLang="es-PR" sz="2000" b="1" dirty="0">
                <a:solidFill>
                  <a:srgbClr val="000066"/>
                </a:solidFill>
              </a:rPr>
              <a:t>, 1996)  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1700316" y="573088"/>
            <a:ext cx="5743367" cy="40011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TRAJECTORY STATISTICAL METHODS (TSM)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3923425" y="3775141"/>
            <a:ext cx="1297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000" b="1" dirty="0" smtClean="0"/>
              <a:t>PROFITS</a:t>
            </a:r>
            <a:endParaRPr lang="es-ES" altLang="es-PR" sz="2000" b="1" dirty="0"/>
          </a:p>
        </p:txBody>
      </p:sp>
    </p:spTree>
    <p:extLst>
      <p:ext uri="{BB962C8B-B14F-4D97-AF65-F5344CB8AC3E}">
        <p14:creationId xmlns:p14="http://schemas.microsoft.com/office/powerpoint/2010/main" val="154258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1" grpId="0" build="p" animBg="1"/>
      <p:bldP spid="14362" grpId="0" build="p" animBg="1"/>
      <p:bldP spid="143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664882" y="2865045"/>
            <a:ext cx="7727950" cy="28931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s-PR" sz="1400" b="1" dirty="0" err="1" smtClean="0">
                <a:solidFill>
                  <a:srgbClr val="000066"/>
                </a:solidFill>
              </a:rPr>
              <a:t>Hierarchical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Methods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(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agglomerative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“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there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are as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many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clusters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as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there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are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objects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” and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divisive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“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all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objects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begin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in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one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cluster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”):</a:t>
            </a:r>
          </a:p>
          <a:p>
            <a:pPr eaLnBrk="0" hangingPunct="0">
              <a:buFontTx/>
              <a:buChar char="•"/>
            </a:pPr>
            <a:endParaRPr lang="es-ES" altLang="es-PR" sz="1400" b="1" dirty="0">
              <a:solidFill>
                <a:srgbClr val="000066"/>
              </a:solidFill>
            </a:endParaRPr>
          </a:p>
          <a:p>
            <a:pPr marL="2286000" lvl="4" indent="-457200" eaLnBrk="0" hangingPunct="0">
              <a:buFont typeface="+mj-lt"/>
              <a:buAutoNum type="arabicPeriod"/>
            </a:pP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Ward’s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minimum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variance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method</a:t>
            </a:r>
            <a:endParaRPr lang="es-ES" altLang="es-PR" sz="1400" b="1" dirty="0" smtClean="0">
              <a:solidFill>
                <a:srgbClr val="000066"/>
              </a:solidFill>
            </a:endParaRPr>
          </a:p>
          <a:p>
            <a:pPr marL="2286000" lvl="4" indent="-457200" eaLnBrk="0" hangingPunct="0">
              <a:buFont typeface="+mj-lt"/>
              <a:buAutoNum type="arabicPeriod"/>
            </a:pP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centroid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method</a:t>
            </a:r>
            <a:endParaRPr lang="es-ES" altLang="es-PR" sz="1400" b="1" dirty="0" smtClean="0">
              <a:solidFill>
                <a:srgbClr val="000066"/>
              </a:solidFill>
            </a:endParaRPr>
          </a:p>
          <a:p>
            <a:pPr marL="2286000" lvl="4" indent="-457200" eaLnBrk="0" hangingPunct="0">
              <a:buFont typeface="+mj-lt"/>
              <a:buAutoNum type="arabicPeriod"/>
            </a:pP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average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linkage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method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</a:p>
          <a:p>
            <a:pPr algn="ctr" eaLnBrk="0" hangingPunct="0"/>
            <a:endParaRPr lang="es-ES" altLang="es-PR" sz="1400" b="1" dirty="0" smtClean="0">
              <a:solidFill>
                <a:srgbClr val="000066"/>
              </a:solidFill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s-ES" altLang="es-PR" sz="1400" b="1" dirty="0" smtClean="0">
                <a:solidFill>
                  <a:srgbClr val="000066"/>
                </a:solidFill>
              </a:rPr>
              <a:t>Non-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hierarchical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Methods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(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choose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a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specified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number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clusters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k and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then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loops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though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all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objects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in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data set):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es-ES" altLang="es-PR" sz="1400" b="1" dirty="0" smtClean="0">
              <a:solidFill>
                <a:srgbClr val="000066"/>
              </a:solidFill>
            </a:endParaRPr>
          </a:p>
          <a:p>
            <a:pPr marL="2171700" lvl="4" indent="-342900" eaLnBrk="0" hangingPunct="0">
              <a:buFont typeface="+mj-lt"/>
              <a:buAutoNum type="arabicPeriod"/>
            </a:pPr>
            <a:r>
              <a:rPr lang="es-ES" altLang="es-PR" sz="1400" b="1" dirty="0" smtClean="0">
                <a:solidFill>
                  <a:srgbClr val="000066"/>
                </a:solidFill>
              </a:rPr>
              <a:t>k-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means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method</a:t>
            </a:r>
            <a:endParaRPr lang="es-ES" altLang="es-PR" sz="1400" b="1" dirty="0" smtClean="0">
              <a:solidFill>
                <a:srgbClr val="000066"/>
              </a:solidFill>
            </a:endParaRPr>
          </a:p>
          <a:p>
            <a:pPr marL="2171700" lvl="4" indent="-342900" eaLnBrk="0" hangingPunct="0">
              <a:buFont typeface="+mj-lt"/>
              <a:buAutoNum type="arabicPeriod"/>
            </a:pPr>
            <a:r>
              <a:rPr lang="es-ES" altLang="es-PR" sz="1400" b="1" dirty="0" err="1" smtClean="0">
                <a:solidFill>
                  <a:srgbClr val="000066"/>
                </a:solidFill>
              </a:rPr>
              <a:t>Nucleated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agglomerative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method</a:t>
            </a:r>
            <a:endParaRPr lang="es-ES" altLang="es-PR" sz="1400" b="1" dirty="0" smtClean="0">
              <a:solidFill>
                <a:srgbClr val="000066"/>
              </a:solidFill>
            </a:endParaRPr>
          </a:p>
          <a:p>
            <a:pPr marL="2171700" lvl="4" indent="-342900" eaLnBrk="0" hangingPunct="0">
              <a:buFont typeface="+mj-lt"/>
              <a:buAutoNum type="arabicPeriod"/>
            </a:pPr>
            <a:r>
              <a:rPr lang="es-ES" altLang="es-PR" sz="1400" b="1" dirty="0" err="1" smtClean="0">
                <a:solidFill>
                  <a:srgbClr val="000066"/>
                </a:solidFill>
              </a:rPr>
              <a:t>Rotated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principal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component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400" b="1" dirty="0" err="1" smtClean="0">
                <a:solidFill>
                  <a:srgbClr val="000066"/>
                </a:solidFill>
              </a:rPr>
              <a:t>method</a:t>
            </a:r>
            <a:r>
              <a:rPr lang="es-ES" altLang="es-PR" sz="1400" b="1" dirty="0" smtClean="0">
                <a:solidFill>
                  <a:srgbClr val="000066"/>
                </a:solidFill>
              </a:rPr>
              <a:t> </a:t>
            </a:r>
            <a:endParaRPr lang="es-ES" altLang="es-PR" sz="1400" b="1" dirty="0">
              <a:solidFill>
                <a:srgbClr val="000066"/>
              </a:solidFill>
            </a:endParaRPr>
          </a:p>
        </p:txBody>
      </p: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57349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57350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7351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5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7352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2876898" y="481013"/>
            <a:ext cx="33039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 dirty="0" err="1"/>
              <a:t>Cluster</a:t>
            </a:r>
            <a:r>
              <a:rPr lang="es-ES" altLang="es-PR" sz="2400" b="1" dirty="0"/>
              <a:t> </a:t>
            </a:r>
            <a:r>
              <a:rPr lang="es-ES" altLang="es-PR" sz="2400" b="1" dirty="0" err="1" smtClean="0"/>
              <a:t>Analysis</a:t>
            </a:r>
            <a:r>
              <a:rPr lang="es-ES" altLang="es-PR" sz="2400" b="1" dirty="0" smtClean="0"/>
              <a:t> - CA</a:t>
            </a:r>
            <a:endParaRPr lang="es-ES" altLang="es-PR" sz="2400" b="1" dirty="0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10064" y="1117347"/>
            <a:ext cx="863758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CA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statistical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method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used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examine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sample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objects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group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into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sets (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),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each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comprissing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objects</a:t>
            </a:r>
            <a:r>
              <a:rPr lang="es-ES" altLang="es-PR" sz="1600" b="1" dirty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highest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similarity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10064" y="1876791"/>
            <a:ext cx="86375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case, air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masses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used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as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variables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10064" y="5958878"/>
            <a:ext cx="863758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methods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FF0000"/>
                </a:solidFill>
              </a:rPr>
              <a:t>removes</a:t>
            </a:r>
            <a:r>
              <a:rPr lang="es-ES" altLang="es-PR" sz="1600" b="1" dirty="0" smtClean="0">
                <a:solidFill>
                  <a:srgbClr val="FF0000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FF0000"/>
                </a:solidFill>
              </a:rPr>
              <a:t>the</a:t>
            </a:r>
            <a:r>
              <a:rPr lang="es-ES" altLang="es-PR" sz="1600" b="1" dirty="0" smtClean="0">
                <a:solidFill>
                  <a:srgbClr val="FF0000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FF0000"/>
                </a:solidFill>
              </a:rPr>
              <a:t>subjectivity</a:t>
            </a:r>
            <a:r>
              <a:rPr lang="es-ES" altLang="es-PR" sz="1600" b="1" dirty="0" smtClean="0">
                <a:solidFill>
                  <a:srgbClr val="FF0000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inherent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classification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procedures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FF0000"/>
                </a:solidFill>
              </a:rPr>
              <a:t>to</a:t>
            </a:r>
            <a:r>
              <a:rPr lang="es-ES" altLang="es-PR" sz="1600" b="1" dirty="0" smtClean="0">
                <a:solidFill>
                  <a:srgbClr val="FF0000"/>
                </a:solidFill>
              </a:rPr>
              <a:t> a </a:t>
            </a:r>
            <a:r>
              <a:rPr lang="es-ES" altLang="es-PR" sz="1600" b="1" dirty="0" err="1" smtClean="0">
                <a:solidFill>
                  <a:srgbClr val="FF0000"/>
                </a:solidFill>
              </a:rPr>
              <a:t>certain</a:t>
            </a:r>
            <a:r>
              <a:rPr lang="es-ES" altLang="es-PR" sz="1600" b="1" dirty="0" smtClean="0">
                <a:solidFill>
                  <a:srgbClr val="FF0000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FF0000"/>
                </a:solidFill>
              </a:rPr>
              <a:t>extent</a:t>
            </a:r>
            <a:r>
              <a:rPr lang="es-ES" altLang="es-PR" sz="1600" b="1" dirty="0" smtClean="0">
                <a:solidFill>
                  <a:srgbClr val="FF0000"/>
                </a:solidFill>
              </a:rPr>
              <a:t>,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although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leaving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some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decisions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classifying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subject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20096" y="2390014"/>
            <a:ext cx="841752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Many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methods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exists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(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Kalkstein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et al., 1987; </a:t>
            </a:r>
            <a:r>
              <a:rPr lang="en-US" sz="1200" b="1" dirty="0">
                <a:solidFill>
                  <a:schemeClr val="accent2"/>
                </a:solidFill>
              </a:rPr>
              <a:t>Gong and Richman, </a:t>
            </a:r>
            <a:r>
              <a:rPr lang="en-US" sz="1200" b="1" dirty="0" smtClean="0">
                <a:solidFill>
                  <a:schemeClr val="accent2"/>
                </a:solidFill>
              </a:rPr>
              <a:t>1995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)</a:t>
            </a:r>
            <a:endParaRPr lang="es-ES" altLang="es-PR" sz="1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28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57349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57350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7351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5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7352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2920041" y="481013"/>
            <a:ext cx="33039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 dirty="0" err="1"/>
              <a:t>Cluster</a:t>
            </a:r>
            <a:r>
              <a:rPr lang="es-ES" altLang="es-PR" sz="2400" b="1" dirty="0"/>
              <a:t> </a:t>
            </a:r>
            <a:r>
              <a:rPr lang="es-ES" altLang="es-PR" sz="2400" b="1" dirty="0" err="1" smtClean="0"/>
              <a:t>Analysis</a:t>
            </a:r>
            <a:r>
              <a:rPr lang="es-ES" altLang="es-PR" sz="2400" b="1" dirty="0" smtClean="0"/>
              <a:t> - CA</a:t>
            </a:r>
            <a:endParaRPr lang="es-ES" altLang="es-PR" sz="2400" b="1" dirty="0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3207" y="2379192"/>
            <a:ext cx="863758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It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assumed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b="1" dirty="0" smtClean="0">
                <a:solidFill>
                  <a:schemeClr val="accent2"/>
                </a:solidFill>
              </a:rPr>
              <a:t> non-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hierarchical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methods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outperformed</a:t>
            </a:r>
            <a:r>
              <a:rPr lang="es-ES" altLang="es-PR" b="1" dirty="0" smtClean="0">
                <a:solidFill>
                  <a:schemeClr val="accent2"/>
                </a:solidFill>
              </a:rPr>
              <a:t> in general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hierarchical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methods</a:t>
            </a:r>
            <a:r>
              <a:rPr lang="es-ES" altLang="es-PR" b="1" dirty="0" smtClean="0">
                <a:solidFill>
                  <a:schemeClr val="accent2"/>
                </a:solidFill>
              </a:rPr>
              <a:t> (Gong and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Richman</a:t>
            </a:r>
            <a:r>
              <a:rPr lang="es-ES" altLang="es-PR" b="1" dirty="0" smtClean="0">
                <a:solidFill>
                  <a:schemeClr val="accent2"/>
                </a:solidFill>
              </a:rPr>
              <a:t>, 1995)</a:t>
            </a:r>
          </a:p>
          <a:p>
            <a:pPr algn="ctr"/>
            <a:endParaRPr lang="es-ES" altLang="es-PR" b="1" dirty="0" smtClean="0">
              <a:solidFill>
                <a:schemeClr val="accent2"/>
              </a:solidFill>
            </a:endParaRPr>
          </a:p>
          <a:p>
            <a:pPr algn="ctr">
              <a:buFontTx/>
              <a:buChar char="•"/>
            </a:pP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This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is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the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most</a:t>
            </a:r>
            <a:r>
              <a:rPr lang="es-ES" altLang="es-PR" b="1" dirty="0">
                <a:solidFill>
                  <a:schemeClr val="accent2"/>
                </a:solidFill>
              </a:rPr>
              <a:t> popular non-</a:t>
            </a:r>
            <a:r>
              <a:rPr lang="es-ES" altLang="es-PR" b="1" dirty="0" err="1">
                <a:solidFill>
                  <a:schemeClr val="accent2"/>
                </a:solidFill>
              </a:rPr>
              <a:t>hierarchical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procedure</a:t>
            </a:r>
            <a:endParaRPr lang="es-ES" altLang="es-PR" b="1" dirty="0" smtClean="0">
              <a:solidFill>
                <a:schemeClr val="accent2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660996" y="1256885"/>
            <a:ext cx="382200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sz="2000" b="1" dirty="0" smtClean="0"/>
              <a:t>Non-</a:t>
            </a:r>
            <a:r>
              <a:rPr lang="es-ES" altLang="es-PR" sz="2000" b="1" dirty="0" err="1" smtClean="0"/>
              <a:t>hierarchical</a:t>
            </a:r>
            <a:r>
              <a:rPr lang="es-ES" altLang="es-PR" sz="2000" b="1" dirty="0" smtClean="0"/>
              <a:t> k-</a:t>
            </a:r>
            <a:r>
              <a:rPr lang="es-ES" altLang="es-PR" sz="2000" b="1" dirty="0" err="1" smtClean="0"/>
              <a:t>means</a:t>
            </a:r>
            <a:r>
              <a:rPr lang="es-ES" altLang="es-PR" sz="2000" b="1" dirty="0" smtClean="0"/>
              <a:t> CA </a:t>
            </a:r>
            <a:endParaRPr lang="es-ES" altLang="es-PR" sz="2000" b="1" dirty="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53207" y="4301717"/>
            <a:ext cx="863758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This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is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an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iterative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algorithm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that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partition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the</a:t>
            </a:r>
            <a:r>
              <a:rPr lang="es-ES" altLang="es-PR" b="1" dirty="0">
                <a:solidFill>
                  <a:schemeClr val="accent2"/>
                </a:solidFill>
              </a:rPr>
              <a:t> data </a:t>
            </a:r>
            <a:r>
              <a:rPr lang="es-ES" altLang="es-PR" b="1" dirty="0" err="1">
                <a:solidFill>
                  <a:schemeClr val="accent2"/>
                </a:solidFill>
              </a:rPr>
              <a:t>by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comparing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each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object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to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>
                <a:solidFill>
                  <a:schemeClr val="accent2"/>
                </a:solidFill>
              </a:rPr>
              <a:t>each</a:t>
            </a:r>
            <a:r>
              <a:rPr lang="es-ES" altLang="es-PR" b="1" dirty="0">
                <a:solidFill>
                  <a:schemeClr val="accent2"/>
                </a:solidFill>
              </a:rPr>
              <a:t> of </a:t>
            </a:r>
            <a:r>
              <a:rPr lang="es-ES" altLang="es-PR" b="1" dirty="0" err="1">
                <a:solidFill>
                  <a:schemeClr val="accent2"/>
                </a:solidFill>
              </a:rPr>
              <a:t>the</a:t>
            </a:r>
            <a:r>
              <a:rPr lang="es-ES" altLang="es-PR" b="1" dirty="0">
                <a:solidFill>
                  <a:schemeClr val="accent2"/>
                </a:solidFill>
              </a:rPr>
              <a:t> k </a:t>
            </a:r>
            <a:r>
              <a:rPr lang="es-ES" altLang="es-PR" b="1" dirty="0" err="1">
                <a:solidFill>
                  <a:schemeClr val="accent2"/>
                </a:solidFill>
              </a:rPr>
              <a:t>cluster</a:t>
            </a:r>
            <a:r>
              <a:rPr lang="es-ES" altLang="es-PR" b="1" dirty="0">
                <a:solidFill>
                  <a:schemeClr val="accent2"/>
                </a:solidFill>
              </a:rPr>
              <a:t> centers </a:t>
            </a:r>
            <a:r>
              <a:rPr lang="es-ES" altLang="es-PR" b="1" dirty="0" err="1">
                <a:solidFill>
                  <a:schemeClr val="accent2"/>
                </a:solidFill>
              </a:rPr>
              <a:t>by</a:t>
            </a:r>
            <a:r>
              <a:rPr lang="es-ES" altLang="es-PR" b="1" dirty="0">
                <a:solidFill>
                  <a:schemeClr val="accent2"/>
                </a:solidFill>
              </a:rPr>
              <a:t> a </a:t>
            </a:r>
            <a:r>
              <a:rPr lang="es-ES" altLang="es-PR" b="1" dirty="0" err="1">
                <a:solidFill>
                  <a:schemeClr val="accent2"/>
                </a:solidFill>
              </a:rPr>
              <a:t>dissimilarity</a:t>
            </a:r>
            <a:r>
              <a:rPr lang="es-ES" altLang="es-PR" b="1" dirty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measurement</a:t>
            </a:r>
            <a:endParaRPr lang="es-ES" altLang="es-PR" b="1" dirty="0" smtClean="0">
              <a:solidFill>
                <a:schemeClr val="accent2"/>
              </a:solidFill>
            </a:endParaRPr>
          </a:p>
          <a:p>
            <a:pPr algn="ctr"/>
            <a:endParaRPr lang="es-ES" altLang="es-PR" b="1" dirty="0">
              <a:solidFill>
                <a:schemeClr val="accent2"/>
              </a:solidFill>
            </a:endParaRPr>
          </a:p>
          <a:p>
            <a:pPr algn="ctr">
              <a:buFontTx/>
              <a:buChar char="•"/>
            </a:pP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Comprises</a:t>
            </a:r>
            <a:r>
              <a:rPr lang="es-ES" altLang="es-PR" b="1" dirty="0" smtClean="0">
                <a:solidFill>
                  <a:schemeClr val="accent2"/>
                </a:solidFill>
              </a:rPr>
              <a:t> 4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b="1" dirty="0" smtClean="0">
                <a:solidFill>
                  <a:schemeClr val="accent2"/>
                </a:solidFill>
              </a:rPr>
              <a:t> (Salvador et al., 2008, and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references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therein</a:t>
            </a:r>
            <a:r>
              <a:rPr lang="es-ES" altLang="es-PR" b="1" dirty="0" smtClean="0">
                <a:solidFill>
                  <a:schemeClr val="accent2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517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animBg="1"/>
      <p:bldP spid="16" grpId="0" animBg="1"/>
      <p:bldP spid="1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2920041" y="481013"/>
            <a:ext cx="33039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 dirty="0" err="1"/>
              <a:t>Cluster</a:t>
            </a:r>
            <a:r>
              <a:rPr lang="es-ES" altLang="es-PR" sz="2400" b="1" dirty="0"/>
              <a:t> </a:t>
            </a:r>
            <a:r>
              <a:rPr lang="es-ES" altLang="es-PR" sz="2400" b="1" dirty="0" err="1" smtClean="0"/>
              <a:t>Analysis</a:t>
            </a:r>
            <a:r>
              <a:rPr lang="es-ES" altLang="es-PR" sz="2400" b="1" dirty="0" smtClean="0"/>
              <a:t> - CA</a:t>
            </a:r>
            <a:endParaRPr lang="es-ES" altLang="es-PR" sz="2400" b="1" dirty="0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57369" name="Text Box 25"/>
          <p:cNvSpPr txBox="1">
            <a:spLocks noChangeArrowheads="1"/>
          </p:cNvSpPr>
          <p:nvPr/>
        </p:nvSpPr>
        <p:spPr bwMode="auto">
          <a:xfrm>
            <a:off x="253207" y="1753696"/>
            <a:ext cx="863758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initial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partition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defined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k back-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covering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most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regions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study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area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selected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as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initial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seeds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“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centers”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828800" y="1138606"/>
            <a:ext cx="548640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/>
              <a:t>STEP 1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Find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initial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partitioning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pSp>
        <p:nvGrpSpPr>
          <p:cNvPr id="21" name="Group 31"/>
          <p:cNvGrpSpPr>
            <a:grpSpLocks/>
          </p:cNvGrpSpPr>
          <p:nvPr/>
        </p:nvGrpSpPr>
        <p:grpSpPr bwMode="auto">
          <a:xfrm>
            <a:off x="2514600" y="2548393"/>
            <a:ext cx="4114800" cy="2124075"/>
            <a:chOff x="576" y="2022"/>
            <a:chExt cx="3006" cy="1542"/>
          </a:xfrm>
        </p:grpSpPr>
        <p:sp>
          <p:nvSpPr>
            <p:cNvPr id="22" name="Rectangle 32"/>
            <p:cNvSpPr>
              <a:spLocks noChangeArrowheads="1"/>
            </p:cNvSpPr>
            <p:nvPr/>
          </p:nvSpPr>
          <p:spPr bwMode="auto">
            <a:xfrm>
              <a:off x="576" y="2022"/>
              <a:ext cx="3006" cy="1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grpSp>
          <p:nvGrpSpPr>
            <p:cNvPr id="23" name="Group 33"/>
            <p:cNvGrpSpPr>
              <a:grpSpLocks/>
            </p:cNvGrpSpPr>
            <p:nvPr/>
          </p:nvGrpSpPr>
          <p:grpSpPr bwMode="auto">
            <a:xfrm>
              <a:off x="613" y="2066"/>
              <a:ext cx="2933" cy="1459"/>
              <a:chOff x="499" y="2318"/>
              <a:chExt cx="2933" cy="1459"/>
            </a:xfrm>
          </p:grpSpPr>
          <p:pic>
            <p:nvPicPr>
              <p:cNvPr id="24" name="Picture 34" descr="FIG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624"/>
              <a:stretch>
                <a:fillRect/>
              </a:stretch>
            </p:blipFill>
            <p:spPr bwMode="auto">
              <a:xfrm>
                <a:off x="499" y="2318"/>
                <a:ext cx="2933" cy="1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35"/>
              <p:cNvSpPr>
                <a:spLocks noChangeArrowheads="1"/>
              </p:cNvSpPr>
              <p:nvPr/>
            </p:nvSpPr>
            <p:spPr bwMode="auto">
              <a:xfrm>
                <a:off x="504" y="3640"/>
                <a:ext cx="92" cy="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</p:grp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253207" y="4935046"/>
            <a:ext cx="863758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FF0000"/>
                </a:solidFill>
              </a:rPr>
              <a:t>Subjectivity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appears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decision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how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many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(k)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should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retained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further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analysis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selection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procedure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first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k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centers (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random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choice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data,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visual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inspection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using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results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another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procedure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…) 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253207" y="6154246"/>
            <a:ext cx="86375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rgbClr val="C00000"/>
                </a:solidFill>
              </a:rPr>
              <a:t> 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k-</a:t>
            </a:r>
            <a:r>
              <a:rPr lang="es-ES" altLang="es-PR" sz="1600" b="1" dirty="0" err="1" smtClean="0">
                <a:solidFill>
                  <a:srgbClr val="C00000"/>
                </a:solidFill>
              </a:rPr>
              <a:t>means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 CA </a:t>
            </a:r>
            <a:r>
              <a:rPr lang="es-ES" altLang="es-PR" sz="1600" b="1" dirty="0" err="1" smtClean="0">
                <a:solidFill>
                  <a:srgbClr val="C00000"/>
                </a:solidFill>
              </a:rPr>
              <a:t>is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C00000"/>
                </a:solidFill>
              </a:rPr>
              <a:t>sensitive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C00000"/>
                </a:solidFill>
              </a:rPr>
              <a:t>to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C00000"/>
                </a:solidFill>
              </a:rPr>
              <a:t>the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C00000"/>
                </a:solidFill>
              </a:rPr>
              <a:t>selection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 of </a:t>
            </a:r>
            <a:r>
              <a:rPr lang="es-ES" altLang="es-PR" sz="1600" b="1" dirty="0" err="1" smtClean="0">
                <a:solidFill>
                  <a:srgbClr val="C00000"/>
                </a:solidFill>
              </a:rPr>
              <a:t>the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C00000"/>
                </a:solidFill>
              </a:rPr>
              <a:t>initial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 “</a:t>
            </a:r>
            <a:r>
              <a:rPr lang="es-ES" altLang="es-PR" sz="1600" b="1" dirty="0" err="1" smtClean="0">
                <a:solidFill>
                  <a:srgbClr val="C00000"/>
                </a:solidFill>
              </a:rPr>
              <a:t>cluster</a:t>
            </a:r>
            <a:r>
              <a:rPr lang="es-ES" altLang="es-PR" sz="1600" b="1" dirty="0" smtClean="0">
                <a:solidFill>
                  <a:srgbClr val="C00000"/>
                </a:solidFill>
              </a:rPr>
              <a:t> centers”</a:t>
            </a:r>
            <a:endParaRPr lang="es-ES" altLang="es-PR" sz="1600" b="1" dirty="0">
              <a:solidFill>
                <a:srgbClr val="C00000"/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0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7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8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5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  <p:extLst>
      <p:ext uri="{BB962C8B-B14F-4D97-AF65-F5344CB8AC3E}">
        <p14:creationId xmlns:p14="http://schemas.microsoft.com/office/powerpoint/2010/main" val="3085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9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6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683684"/>
              </p:ext>
            </p:extLst>
          </p:nvPr>
        </p:nvGraphicFramePr>
        <p:xfrm>
          <a:off x="2613024" y="4115795"/>
          <a:ext cx="40449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83" name="Ecuación" r:id="rId3" imgW="3467100" imgH="457200" progId="Equation.3">
                  <p:embed/>
                </p:oleObj>
              </mc:Choice>
              <mc:Fallback>
                <p:oleObj name="Ecuación" r:id="rId3" imgW="3467100" imgH="45720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3024" y="4115795"/>
                        <a:ext cx="4044950" cy="533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284538" y="481013"/>
            <a:ext cx="257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368300" y="5704700"/>
            <a:ext cx="853439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assigned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smallest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total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center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508000" y="2684463"/>
            <a:ext cx="2212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PR" altLang="es-PR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316706" y="3295655"/>
            <a:ext cx="863758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j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-center k (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jk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calculated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every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along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(n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summed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316706" y="4884560"/>
            <a:ext cx="863758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ed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ijk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Euclidean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between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j and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center k (x-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longitude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y-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latitude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z-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altitude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 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04403" y="1081456"/>
            <a:ext cx="866219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/>
              <a:t>STEP 2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calculate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change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criterion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result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changes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membership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reassign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68300" y="2475515"/>
            <a:ext cx="853439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method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calculation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criterion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must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selected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city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-block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Euclidean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,..., </a:t>
            </a:r>
            <a:r>
              <a:rPr lang="en-US" sz="1600" b="1" dirty="0" smtClean="0">
                <a:solidFill>
                  <a:schemeClr val="accent2"/>
                </a:solidFill>
                <a:latin typeface="+mj-lt"/>
              </a:rPr>
              <a:t>Gong and Richman, 1995)</a:t>
            </a:r>
            <a:endParaRPr lang="es-ES" altLang="es-PR" sz="1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316706" y="1901596"/>
            <a:ext cx="86375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criterion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measure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between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two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1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3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4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5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  <p:extLst>
      <p:ext uri="{BB962C8B-B14F-4D97-AF65-F5344CB8AC3E}">
        <p14:creationId xmlns:p14="http://schemas.microsoft.com/office/powerpoint/2010/main" val="47270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9" grpId="0" animBg="1"/>
      <p:bldP spid="57368" grpId="0" animBg="1"/>
      <p:bldP spid="19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6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683684"/>
              </p:ext>
            </p:extLst>
          </p:nvPr>
        </p:nvGraphicFramePr>
        <p:xfrm>
          <a:off x="3781931" y="2497752"/>
          <a:ext cx="1580139" cy="801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00" name="Ecuación" r:id="rId3" imgW="977476" imgH="495085" progId="Equation.3">
                  <p:embed/>
                </p:oleObj>
              </mc:Choice>
              <mc:Fallback>
                <p:oleObj name="Ecuación" r:id="rId3" imgW="977476" imgH="495085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1931" y="2497752"/>
                        <a:ext cx="1580139" cy="8010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285332" y="481013"/>
            <a:ext cx="257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508000" y="2684463"/>
            <a:ext cx="2212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PR" altLang="es-PR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253207" y="1970088"/>
            <a:ext cx="86375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center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arithmetic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mean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members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40904" y="1081456"/>
            <a:ext cx="866219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/>
              <a:t>STEP 3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recalculate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centers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after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have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examined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assigned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pic>
        <p:nvPicPr>
          <p:cNvPr id="21" name="Picture 17" descr="CLUSTERS_1_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4" t="23117" r="27435" b="11559"/>
          <a:stretch>
            <a:fillRect/>
          </a:stretch>
        </p:blipFill>
        <p:spPr bwMode="auto">
          <a:xfrm>
            <a:off x="3577432" y="4683970"/>
            <a:ext cx="19891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3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5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5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2065326" y="3549362"/>
            <a:ext cx="5013349" cy="830997"/>
            <a:chOff x="2065326" y="3549362"/>
            <a:chExt cx="5013349" cy="830997"/>
          </a:xfrm>
        </p:grpSpPr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2065326" y="3549362"/>
              <a:ext cx="5013349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buFontTx/>
                <a:buChar char="•"/>
              </a:pPr>
              <a:r>
                <a:rPr lang="es-ES" altLang="es-PR" sz="1600" b="1" dirty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X</a:t>
              </a:r>
              <a:r>
                <a:rPr lang="es-ES" altLang="es-PR" sz="1600" b="1" baseline="-25000" dirty="0" err="1" smtClean="0">
                  <a:solidFill>
                    <a:schemeClr val="accent2"/>
                  </a:solidFill>
                </a:rPr>
                <a:t>k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is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cluster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center of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cluster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k</a:t>
              </a:r>
            </a:p>
            <a:p>
              <a:pPr algn="ctr">
                <a:buFontTx/>
                <a:buChar char="•"/>
              </a:pP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n</a:t>
              </a:r>
              <a:r>
                <a:rPr lang="es-ES" altLang="es-PR" sz="1600" b="1" baseline="-25000" dirty="0" err="1" smtClean="0">
                  <a:solidFill>
                    <a:schemeClr val="accent2"/>
                  </a:solidFill>
                </a:rPr>
                <a:t>m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in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number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of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members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in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cluster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k</a:t>
              </a:r>
            </a:p>
            <a:p>
              <a:pPr algn="ctr">
                <a:buFontTx/>
                <a:buChar char="•"/>
              </a:pP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X</a:t>
              </a:r>
              <a:r>
                <a:rPr lang="es-ES" altLang="es-PR" sz="1600" b="1" baseline="-25000" dirty="0" err="1" smtClean="0">
                  <a:solidFill>
                    <a:schemeClr val="accent2"/>
                  </a:solidFill>
                </a:rPr>
                <a:t>jk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is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trajectory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j in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cluster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k </a:t>
              </a:r>
              <a:endParaRPr lang="es-ES" altLang="es-PR" sz="16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3" name="2 Conector recto"/>
            <p:cNvCxnSpPr/>
            <p:nvPr/>
          </p:nvCxnSpPr>
          <p:spPr>
            <a:xfrm>
              <a:off x="2971800" y="3611880"/>
              <a:ext cx="14097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270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285332" y="481013"/>
            <a:ext cx="257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737272" y="1097104"/>
            <a:ext cx="3669456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/>
              <a:t>STEP 4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repeat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process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04801" y="1583754"/>
            <a:ext cx="853439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2 and 3 can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repeated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specified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times</a:t>
            </a:r>
          </a:p>
          <a:p>
            <a:pPr marL="342900" indent="-342900">
              <a:buFont typeface="+mj-lt"/>
              <a:buAutoNum type="arabicPeriod"/>
            </a:pPr>
            <a:r>
              <a:rPr lang="es-ES" altLang="es-PR" sz="1600" b="1" dirty="0" err="1">
                <a:solidFill>
                  <a:schemeClr val="accent2"/>
                </a:solidFill>
              </a:rPr>
              <a:t>until</a:t>
            </a:r>
            <a:r>
              <a:rPr lang="es-ES" altLang="es-PR" sz="1600" b="1" dirty="0">
                <a:solidFill>
                  <a:schemeClr val="accent2"/>
                </a:solidFill>
              </a:rPr>
              <a:t> no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or</a:t>
            </a:r>
            <a:r>
              <a:rPr lang="es-ES" altLang="es-PR" sz="1600" b="1" dirty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specified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number</a:t>
            </a:r>
            <a:r>
              <a:rPr lang="es-ES" altLang="es-PR" sz="1600" b="1" dirty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changes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its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cluster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assignment</a:t>
            </a:r>
            <a:endParaRPr lang="es-ES" altLang="es-PR" sz="1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04801" y="2769279"/>
            <a:ext cx="853439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point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at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which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no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change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assignment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referred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as </a:t>
            </a:r>
            <a:r>
              <a:rPr lang="es-ES" altLang="es-PR" sz="1600" b="1" dirty="0" err="1" smtClean="0">
                <a:solidFill>
                  <a:srgbClr val="FF0000"/>
                </a:solidFill>
              </a:rPr>
              <a:t>convergence</a:t>
            </a:r>
            <a:endParaRPr lang="es-ES" altLang="es-PR" sz="1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Picture 36" descr="CLUSTER_CENT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2672" r="3387" b="4454"/>
          <a:stretch>
            <a:fillRect/>
          </a:stretch>
        </p:blipFill>
        <p:spPr bwMode="auto">
          <a:xfrm>
            <a:off x="2533650" y="4061119"/>
            <a:ext cx="40767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6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5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596185" y="3608292"/>
            <a:ext cx="195163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/>
              <a:t>Result</a:t>
            </a:r>
            <a:r>
              <a:rPr lang="es-ES" altLang="es-PR" sz="1600" b="1" dirty="0" smtClean="0"/>
              <a:t> of a CA: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314411"/>
              </p:ext>
            </p:extLst>
          </p:nvPr>
        </p:nvGraphicFramePr>
        <p:xfrm>
          <a:off x="568386" y="4213914"/>
          <a:ext cx="1586704" cy="573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76" name="Ecuación" r:id="rId3" imgW="1091880" imgH="393480" progId="Equation.3">
                  <p:embed/>
                </p:oleObj>
              </mc:Choice>
              <mc:Fallback>
                <p:oleObj name="Ecuación" r:id="rId3" imgW="1091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86" y="4213914"/>
                        <a:ext cx="1586704" cy="5737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285332" y="481013"/>
            <a:ext cx="257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16706" y="3306557"/>
            <a:ext cx="853439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Vw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calculated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as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sum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root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-mean-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square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deviations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center: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08000" y="2684463"/>
            <a:ext cx="2212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PR" altLang="es-PR"/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68300" y="5167587"/>
            <a:ext cx="863758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percentage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change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in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within-cluster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variance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Vw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computed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as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function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plotted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2378580" y="4116997"/>
            <a:ext cx="600629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n</a:t>
            </a:r>
            <a:r>
              <a:rPr lang="es-ES" altLang="es-PR" sz="1200" b="1" baseline="-25000" dirty="0" err="1" smtClean="0">
                <a:solidFill>
                  <a:schemeClr val="accent2"/>
                </a:solidFill>
              </a:rPr>
              <a:t>c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clusters</a:t>
            </a:r>
            <a:endParaRPr lang="es-ES" altLang="es-PR" sz="1200" b="1" dirty="0" smtClean="0">
              <a:solidFill>
                <a:schemeClr val="accent2"/>
              </a:solidFill>
            </a:endParaRPr>
          </a:p>
          <a:p>
            <a:pPr algn="ctr">
              <a:buFontTx/>
              <a:buChar char="•"/>
            </a:pP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>
                <a:solidFill>
                  <a:schemeClr val="accent2"/>
                </a:solidFill>
              </a:rPr>
              <a:t>n</a:t>
            </a:r>
            <a:r>
              <a:rPr lang="es-ES" altLang="es-PR" sz="1200" b="1" baseline="-25000" dirty="0" err="1" smtClean="0">
                <a:solidFill>
                  <a:schemeClr val="accent2"/>
                </a:solidFill>
              </a:rPr>
              <a:t>m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members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k</a:t>
            </a:r>
          </a:p>
          <a:p>
            <a:pPr algn="ctr">
              <a:buFontTx/>
              <a:buChar char="•"/>
            </a:pP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n</a:t>
            </a:r>
            <a:r>
              <a:rPr lang="es-ES" altLang="es-PR" sz="1200" b="1" baseline="-25000" dirty="0" err="1" smtClean="0">
                <a:solidFill>
                  <a:schemeClr val="accent2"/>
                </a:solidFill>
              </a:rPr>
              <a:t>p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of time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j</a:t>
            </a:r>
          </a:p>
          <a:p>
            <a:pPr algn="ctr">
              <a:buFontTx/>
              <a:buChar char="•"/>
            </a:pP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ed</a:t>
            </a:r>
            <a:r>
              <a:rPr lang="es-ES" altLang="es-PR" sz="1200" b="1" baseline="-25000" dirty="0" err="1" smtClean="0">
                <a:solidFill>
                  <a:schemeClr val="accent2"/>
                </a:solidFill>
              </a:rPr>
              <a:t>ijk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>
                <a:solidFill>
                  <a:schemeClr val="accent2"/>
                </a:solidFill>
              </a:rPr>
              <a:t>is</a:t>
            </a:r>
            <a:r>
              <a:rPr lang="es-ES" altLang="es-PR" sz="1200" b="1" dirty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>
                <a:solidFill>
                  <a:schemeClr val="accent2"/>
                </a:solidFill>
              </a:rPr>
              <a:t>the</a:t>
            </a:r>
            <a:r>
              <a:rPr lang="es-ES" altLang="es-PR" sz="1200" b="1" dirty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distance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point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i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on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>
                <a:solidFill>
                  <a:schemeClr val="accent2"/>
                </a:solidFill>
              </a:rPr>
              <a:t>trajectory</a:t>
            </a:r>
            <a:r>
              <a:rPr lang="es-ES" altLang="es-PR" sz="1200" b="1" dirty="0">
                <a:solidFill>
                  <a:schemeClr val="accent2"/>
                </a:solidFill>
              </a:rPr>
              <a:t> j 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time </a:t>
            </a:r>
            <a:r>
              <a:rPr lang="es-ES" altLang="es-PR" sz="1200" b="1" dirty="0" err="1">
                <a:solidFill>
                  <a:schemeClr val="accent2"/>
                </a:solidFill>
              </a:rPr>
              <a:t>step</a:t>
            </a:r>
            <a:r>
              <a:rPr lang="es-ES" altLang="es-PR" sz="1200" b="1" dirty="0">
                <a:solidFill>
                  <a:schemeClr val="accent2"/>
                </a:solidFill>
              </a:rPr>
              <a:t> i </a:t>
            </a:r>
            <a:r>
              <a:rPr lang="es-ES" altLang="es-PR" sz="1200" b="1" dirty="0" err="1">
                <a:solidFill>
                  <a:schemeClr val="accent2"/>
                </a:solidFill>
              </a:rPr>
              <a:t>on</a:t>
            </a:r>
            <a:r>
              <a:rPr lang="es-ES" altLang="es-PR" sz="1200" b="1" dirty="0">
                <a:solidFill>
                  <a:schemeClr val="accent2"/>
                </a:solidFill>
              </a:rPr>
              <a:t> </a:t>
            </a:r>
            <a:r>
              <a:rPr lang="es-ES" altLang="es-PR" sz="1200" b="1" dirty="0" err="1">
                <a:solidFill>
                  <a:schemeClr val="accent2"/>
                </a:solidFill>
              </a:rPr>
              <a:t>cluster</a:t>
            </a:r>
            <a:r>
              <a:rPr lang="es-ES" altLang="es-PR" sz="1200" b="1" dirty="0">
                <a:solidFill>
                  <a:schemeClr val="accent2"/>
                </a:solidFill>
              </a:rPr>
              <a:t> center k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057400" y="1081456"/>
            <a:ext cx="502920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SELECTION OF THE NUMBER OF CLUSTERS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68300" y="2475515"/>
            <a:ext cx="853439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These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features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usually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abrupt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changes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slope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simply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passing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threshold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(5%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percent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change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within-cluster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variance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Brankov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et al., 1998)</a:t>
            </a:r>
            <a:endParaRPr lang="es-ES" altLang="es-PR" sz="1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16706" y="1685946"/>
            <a:ext cx="863758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general use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variance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plots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identify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features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would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indicate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correct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chosen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data set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4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6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7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5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graphicFrame>
        <p:nvGraphicFramePr>
          <p:cNvPr id="28" name="2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956120"/>
              </p:ext>
            </p:extLst>
          </p:nvPr>
        </p:nvGraphicFramePr>
        <p:xfrm>
          <a:off x="643442" y="5927851"/>
          <a:ext cx="1735138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77" name="Ecuación" r:id="rId5" imgW="1193760" imgH="406080" progId="Equation.3">
                  <p:embed/>
                </p:oleObj>
              </mc:Choice>
              <mc:Fallback>
                <p:oleObj name="Ecuación" r:id="rId5" imgW="11937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42" y="5927851"/>
                        <a:ext cx="1735138" cy="592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28 Grupo"/>
          <p:cNvGrpSpPr/>
          <p:nvPr/>
        </p:nvGrpSpPr>
        <p:grpSpPr>
          <a:xfrm>
            <a:off x="2713547" y="5974250"/>
            <a:ext cx="6374794" cy="461665"/>
            <a:chOff x="2713547" y="5942446"/>
            <a:chExt cx="6374794" cy="461665"/>
          </a:xfrm>
        </p:grpSpPr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2713547" y="5942446"/>
              <a:ext cx="637479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buFontTx/>
                <a:buChar char="•"/>
              </a:pPr>
              <a:r>
                <a:rPr lang="es-ES" altLang="es-PR" sz="1200" b="1" dirty="0" smtClean="0">
                  <a:solidFill>
                    <a:schemeClr val="accent2"/>
                  </a:solidFill>
                </a:rPr>
                <a:t> %  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Vw</a:t>
              </a:r>
              <a:r>
                <a:rPr lang="es-ES" altLang="es-PR" sz="1200" b="1" baseline="-25000" dirty="0" err="1" smtClean="0">
                  <a:solidFill>
                    <a:schemeClr val="accent2"/>
                  </a:solidFill>
                </a:rPr>
                <a:t>n</a:t>
              </a:r>
              <a:r>
                <a:rPr lang="es-ES" altLang="es-PR" sz="1200" b="1" baseline="-25000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is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percent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change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of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within-cluster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variance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at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number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of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clusters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n </a:t>
              </a:r>
            </a:p>
            <a:p>
              <a:pPr algn="ctr">
                <a:buFontTx/>
                <a:buChar char="•"/>
              </a:pPr>
              <a:r>
                <a:rPr lang="es-ES" altLang="es-PR" sz="1200" b="1" dirty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Vw</a:t>
              </a:r>
              <a:r>
                <a:rPr lang="es-ES" altLang="es-PR" sz="1200" b="1" baseline="-25000" dirty="0" err="1" smtClean="0">
                  <a:solidFill>
                    <a:schemeClr val="accent2"/>
                  </a:solidFill>
                </a:rPr>
                <a:t>n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is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value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for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>
                  <a:solidFill>
                    <a:schemeClr val="accent2"/>
                  </a:solidFill>
                </a:rPr>
                <a:t>within-cluster</a:t>
              </a:r>
              <a:r>
                <a:rPr lang="es-ES" altLang="es-PR" sz="1200" b="1" dirty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 err="1">
                  <a:solidFill>
                    <a:schemeClr val="accent2"/>
                  </a:solidFill>
                </a:rPr>
                <a:t>variance</a:t>
              </a:r>
              <a:r>
                <a:rPr lang="es-ES" altLang="es-PR" sz="1200" b="1" dirty="0">
                  <a:solidFill>
                    <a:schemeClr val="accent2"/>
                  </a:solidFill>
                </a:rPr>
                <a:t> at 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n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number</a:t>
              </a:r>
              <a:r>
                <a:rPr lang="es-ES" altLang="es-PR" sz="12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200" b="1" dirty="0">
                  <a:solidFill>
                    <a:schemeClr val="accent2"/>
                  </a:solidFill>
                </a:rPr>
                <a:t>of </a:t>
              </a:r>
              <a:r>
                <a:rPr lang="es-ES" altLang="es-PR" sz="1200" b="1" dirty="0" err="1" smtClean="0">
                  <a:solidFill>
                    <a:schemeClr val="accent2"/>
                  </a:solidFill>
                </a:rPr>
                <a:t>clusters</a:t>
              </a:r>
              <a:endParaRPr lang="es-ES" altLang="es-PR" sz="1200" b="1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31" name="30 Triángulo isósceles"/>
            <p:cNvSpPr/>
            <p:nvPr/>
          </p:nvSpPr>
          <p:spPr>
            <a:xfrm>
              <a:off x="3076170" y="6008925"/>
              <a:ext cx="136974" cy="134787"/>
            </a:xfrm>
            <a:prstGeom prst="triangl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R"/>
            </a:p>
          </p:txBody>
        </p:sp>
      </p:grpSp>
      <p:pic>
        <p:nvPicPr>
          <p:cNvPr id="32" name="3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56" y="3422696"/>
            <a:ext cx="5001486" cy="2329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3284538" y="481013"/>
            <a:ext cx="257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</a:t>
            </a: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PR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5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28954" y="4429146"/>
            <a:ext cx="8637587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large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increase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Vw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statistic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appeared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reducing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13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12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8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7</a:t>
            </a:r>
          </a:p>
          <a:p>
            <a:pPr algn="ctr"/>
            <a:endParaRPr lang="es-ES" altLang="es-PR" sz="1600" b="1" dirty="0" smtClean="0">
              <a:solidFill>
                <a:schemeClr val="accent2"/>
              </a:solidFill>
            </a:endParaRPr>
          </a:p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suggested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13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8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could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retained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as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describing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significantly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different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air-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flow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patterns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04" y="1804946"/>
            <a:ext cx="5001486" cy="2329666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057400" y="1081456"/>
            <a:ext cx="502920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SELECTION OF THE NUMBER OF CLUSTERS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69875" y="1541463"/>
            <a:ext cx="8604250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Brief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introduction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sources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APM</a:t>
            </a:r>
            <a:endParaRPr lang="es-ES_tradnl" altLang="es-PR" sz="2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Description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main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TSM</a:t>
            </a:r>
          </a:p>
          <a:p>
            <a:pPr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Results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obtained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at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different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areas</a:t>
            </a:r>
            <a:endParaRPr lang="es-ES_tradnl" altLang="es-PR" sz="24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Conclusion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Profits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s-ES_tradnl" altLang="es-PR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Limitations</a:t>
            </a:r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TSM</a:t>
            </a:r>
            <a:endParaRPr lang="es-ES_tradnl" altLang="es-PR" sz="2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676400" y="630238"/>
            <a:ext cx="5746317" cy="46166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 dirty="0" smtClean="0"/>
              <a:t>STRUCTURE OF THE PRESENTATION</a:t>
            </a:r>
            <a:endParaRPr lang="es-ES" altLang="es-P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608807" y="1452563"/>
            <a:ext cx="7926387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You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can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obtain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sea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level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pressure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geopotential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heigh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composite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maps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synoptic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situation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means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daily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fields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day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assigned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</a:t>
            </a:r>
            <a:r>
              <a:rPr lang="es-ES" altLang="es-PR" sz="1600" b="1" dirty="0" smtClean="0">
                <a:solidFill>
                  <a:srgbClr val="0066FF"/>
                </a:solidFill>
              </a:rPr>
              <a:t> </a:t>
            </a:r>
            <a:r>
              <a:rPr lang="es-ES" altLang="es-PR" sz="1600" b="1" dirty="0">
                <a:solidFill>
                  <a:srgbClr val="0066FF"/>
                </a:solidFill>
              </a:rPr>
              <a:t>http://www.cdc.noaa.gov/Composites/Hour/</a:t>
            </a:r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323850" y="481013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 – Synoptic Meteorological Classification</a:t>
            </a:r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620713" y="993775"/>
            <a:ext cx="790257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cluster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defines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characteristic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meteorological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synoptic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situation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918921" y="2406650"/>
            <a:ext cx="7306159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smtClean="0"/>
              <a:t>CA </a:t>
            </a:r>
            <a:r>
              <a:rPr lang="es-ES" altLang="es-PR" sz="1600" b="1" dirty="0"/>
              <a:t>– </a:t>
            </a:r>
            <a:r>
              <a:rPr lang="es-ES" altLang="es-PR" sz="1600" b="1" dirty="0" smtClean="0"/>
              <a:t>centre of </a:t>
            </a:r>
            <a:r>
              <a:rPr lang="es-ES" altLang="es-PR" sz="1600" b="1" dirty="0" err="1" smtClean="0"/>
              <a:t>the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Iberian</a:t>
            </a:r>
            <a:r>
              <a:rPr lang="es-ES" altLang="es-PR" sz="1600" b="1" dirty="0" smtClean="0"/>
              <a:t> Península, a case </a:t>
            </a:r>
            <a:r>
              <a:rPr lang="es-ES" altLang="es-PR" sz="1600" b="1" dirty="0" err="1" smtClean="0"/>
              <a:t>study</a:t>
            </a:r>
            <a:r>
              <a:rPr lang="es-ES" altLang="es-PR" sz="1600" b="1" dirty="0" smtClean="0"/>
              <a:t> (Salvador et al., 2008)</a:t>
            </a:r>
            <a:endParaRPr lang="es-ES" altLang="es-PR" sz="1600" b="1" dirty="0"/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620713" y="2889250"/>
            <a:ext cx="7902575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Set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of 10,204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(FLEXTRA)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origin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Campisábalos</a:t>
            </a:r>
            <a:r>
              <a:rPr lang="es-ES" altLang="es-PR" sz="1600" b="1" dirty="0">
                <a:solidFill>
                  <a:schemeClr val="accent2"/>
                </a:solidFill>
              </a:rPr>
              <a:t> (EMEP)</a:t>
            </a:r>
          </a:p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Period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study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1999 - 2005</a:t>
            </a:r>
          </a:p>
        </p:txBody>
      </p:sp>
      <p:grpSp>
        <p:nvGrpSpPr>
          <p:cNvPr id="32816" name="Group 48"/>
          <p:cNvGrpSpPr>
            <a:grpSpLocks/>
          </p:cNvGrpSpPr>
          <p:nvPr/>
        </p:nvGrpSpPr>
        <p:grpSpPr bwMode="auto">
          <a:xfrm>
            <a:off x="1852613" y="3613150"/>
            <a:ext cx="5438775" cy="2413000"/>
            <a:chOff x="1202" y="2728"/>
            <a:chExt cx="3426" cy="1520"/>
          </a:xfrm>
        </p:grpSpPr>
        <p:grpSp>
          <p:nvGrpSpPr>
            <p:cNvPr id="32812" name="Group 44"/>
            <p:cNvGrpSpPr>
              <a:grpSpLocks/>
            </p:cNvGrpSpPr>
            <p:nvPr/>
          </p:nvGrpSpPr>
          <p:grpSpPr bwMode="auto">
            <a:xfrm>
              <a:off x="3212" y="2728"/>
              <a:ext cx="1416" cy="1520"/>
              <a:chOff x="3212" y="2728"/>
              <a:chExt cx="1416" cy="1520"/>
            </a:xfrm>
          </p:grpSpPr>
          <p:grpSp>
            <p:nvGrpSpPr>
              <p:cNvPr id="32808" name="Group 40"/>
              <p:cNvGrpSpPr>
                <a:grpSpLocks/>
              </p:cNvGrpSpPr>
              <p:nvPr/>
            </p:nvGrpSpPr>
            <p:grpSpPr bwMode="auto">
              <a:xfrm>
                <a:off x="3212" y="2728"/>
                <a:ext cx="1416" cy="1520"/>
                <a:chOff x="3212" y="2728"/>
                <a:chExt cx="1416" cy="1520"/>
              </a:xfrm>
            </p:grpSpPr>
            <p:sp>
              <p:nvSpPr>
                <p:cNvPr id="32807" name="Rectangle 39"/>
                <p:cNvSpPr>
                  <a:spLocks noChangeArrowheads="1"/>
                </p:cNvSpPr>
                <p:nvPr/>
              </p:nvSpPr>
              <p:spPr bwMode="auto">
                <a:xfrm>
                  <a:off x="3212" y="2728"/>
                  <a:ext cx="1416" cy="15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PR"/>
                </a:p>
              </p:txBody>
            </p:sp>
            <p:pic>
              <p:nvPicPr>
                <p:cNvPr id="32806" name="Picture 38" descr="MAB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42" y="2757"/>
                  <a:ext cx="1355" cy="1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2811" name="Oval 43"/>
              <p:cNvSpPr>
                <a:spLocks noChangeArrowheads="1"/>
              </p:cNvSpPr>
              <p:nvPr/>
            </p:nvSpPr>
            <p:spPr bwMode="auto">
              <a:xfrm>
                <a:off x="4256" y="2849"/>
                <a:ext cx="81" cy="7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  <p:grpSp>
          <p:nvGrpSpPr>
            <p:cNvPr id="32814" name="Group 46"/>
            <p:cNvGrpSpPr>
              <a:grpSpLocks/>
            </p:cNvGrpSpPr>
            <p:nvPr/>
          </p:nvGrpSpPr>
          <p:grpSpPr bwMode="auto">
            <a:xfrm>
              <a:off x="1202" y="2769"/>
              <a:ext cx="1666" cy="1439"/>
              <a:chOff x="1202" y="2775"/>
              <a:chExt cx="1666" cy="1439"/>
            </a:xfrm>
          </p:grpSpPr>
          <p:pic>
            <p:nvPicPr>
              <p:cNvPr id="32801" name="Picture 33" descr="07ago0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" y="2775"/>
                <a:ext cx="1666" cy="1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99CC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13" name="Rectangle 45"/>
              <p:cNvSpPr>
                <a:spLocks noChangeArrowheads="1"/>
              </p:cNvSpPr>
              <p:nvPr/>
            </p:nvSpPr>
            <p:spPr bwMode="auto">
              <a:xfrm>
                <a:off x="1924" y="3292"/>
                <a:ext cx="152" cy="152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  <p:sp>
          <p:nvSpPr>
            <p:cNvPr id="32815" name="AutoShape 47"/>
            <p:cNvSpPr>
              <a:spLocks noChangeArrowheads="1"/>
            </p:cNvSpPr>
            <p:nvPr/>
          </p:nvSpPr>
          <p:spPr bwMode="auto">
            <a:xfrm>
              <a:off x="2936" y="3432"/>
              <a:ext cx="236" cy="112"/>
            </a:xfrm>
            <a:prstGeom prst="rightArrow">
              <a:avLst>
                <a:gd name="adj1" fmla="val 50000"/>
                <a:gd name="adj2" fmla="val 52679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2817" name="Text Box 49"/>
          <p:cNvSpPr txBox="1">
            <a:spLocks noChangeArrowheads="1"/>
          </p:cNvSpPr>
          <p:nvPr/>
        </p:nvSpPr>
        <p:spPr bwMode="auto">
          <a:xfrm>
            <a:off x="620713" y="3571875"/>
            <a:ext cx="790257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8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typical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meteorological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synoptic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situation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clusters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were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obtained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pic>
        <p:nvPicPr>
          <p:cNvPr id="32818" name="Picture 50" descr="CLUSTER_CENT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4071428"/>
            <a:ext cx="3387725" cy="18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19" name="Text Box 51"/>
          <p:cNvSpPr txBox="1">
            <a:spLocks noChangeArrowheads="1"/>
          </p:cNvSpPr>
          <p:nvPr/>
        </p:nvSpPr>
        <p:spPr bwMode="auto">
          <a:xfrm>
            <a:off x="620713" y="6069817"/>
            <a:ext cx="79025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incidence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meteorological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synoptic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situation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levels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chemical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composition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APM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was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studied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6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8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9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263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7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0" grpId="0" animBg="1"/>
      <p:bldP spid="32797" grpId="0" animBg="1"/>
      <p:bldP spid="32798" grpId="0" animBg="1"/>
      <p:bldP spid="32799" grpId="0" animBg="1"/>
      <p:bldP spid="32817" grpId="0" animBg="1"/>
      <p:bldP spid="328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2620183" y="1089025"/>
            <a:ext cx="3903633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" altLang="es-PR" b="1" dirty="0" smtClean="0"/>
              <a:t>AIR MASSES FLOWS IN SUMMER</a:t>
            </a:r>
            <a:endParaRPr lang="es-ES" altLang="es-PR" b="1" dirty="0"/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655638" y="5845175"/>
            <a:ext cx="790257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n-US" altLang="es-PR" sz="1400" b="1" dirty="0">
                <a:solidFill>
                  <a:schemeClr val="accent2"/>
                </a:solidFill>
              </a:rPr>
              <a:t>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Development of regional air flows (land/sea breezes, relief winds)</a:t>
            </a:r>
            <a:endParaRPr lang="es-ES" altLang="es-PR" sz="1400" b="1" dirty="0">
              <a:solidFill>
                <a:schemeClr val="accent2"/>
              </a:solidFill>
            </a:endParaRPr>
          </a:p>
        </p:txBody>
      </p:sp>
      <p:pic>
        <p:nvPicPr>
          <p:cNvPr id="15387" name="Picture 27" descr="CLUSTERS_1_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92488"/>
            <a:ext cx="8572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323850" y="481013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 – Synoptic Meteorological Classification</a:t>
            </a:r>
          </a:p>
        </p:txBody>
      </p:sp>
      <p:pic>
        <p:nvPicPr>
          <p:cNvPr id="15389" name="Picture 29" descr="FIG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36" b="51007"/>
          <a:stretch>
            <a:fillRect/>
          </a:stretch>
        </p:blipFill>
        <p:spPr bwMode="auto">
          <a:xfrm>
            <a:off x="6161088" y="1601788"/>
            <a:ext cx="27051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293688" y="2016125"/>
            <a:ext cx="5578475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400" b="1" dirty="0">
                <a:solidFill>
                  <a:schemeClr val="accent2"/>
                </a:solidFill>
              </a:rPr>
              <a:t> </a:t>
            </a:r>
            <a:r>
              <a:rPr lang="es-ES" altLang="es-PR" sz="14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4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400" b="1" dirty="0" err="1" smtClean="0">
                <a:solidFill>
                  <a:schemeClr val="accent2"/>
                </a:solidFill>
              </a:rPr>
              <a:t>slowest</a:t>
            </a:r>
            <a:r>
              <a:rPr lang="es-ES" altLang="es-PR" sz="1400" b="1" dirty="0" smtClean="0">
                <a:solidFill>
                  <a:schemeClr val="accent2"/>
                </a:solidFill>
              </a:rPr>
              <a:t> air </a:t>
            </a:r>
            <a:r>
              <a:rPr lang="es-ES" altLang="es-PR" sz="1400" b="1" dirty="0" err="1" smtClean="0">
                <a:solidFill>
                  <a:schemeClr val="accent2"/>
                </a:solidFill>
              </a:rPr>
              <a:t>flows</a:t>
            </a:r>
            <a:r>
              <a:rPr lang="es-ES" altLang="es-PR" sz="1400" b="1" dirty="0" smtClean="0">
                <a:solidFill>
                  <a:schemeClr val="accent2"/>
                </a:solidFill>
              </a:rPr>
              <a:t>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(</a:t>
            </a:r>
            <a:r>
              <a:rPr lang="en-US" altLang="es-PR" sz="1400" b="1" dirty="0">
                <a:solidFill>
                  <a:schemeClr val="accent2"/>
                </a:solidFill>
              </a:rPr>
              <a:t>clusters 1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and 8) were detected in this period as a consequence of the influence of the Azores high pressure system over the Iberian </a:t>
            </a:r>
            <a:r>
              <a:rPr lang="en-US" altLang="es-PR" sz="1400" b="1" dirty="0" err="1" smtClean="0">
                <a:solidFill>
                  <a:schemeClr val="accent2"/>
                </a:solidFill>
              </a:rPr>
              <a:t>Península</a:t>
            </a:r>
            <a:endParaRPr lang="es-ES" altLang="es-PR" sz="1400" b="1" dirty="0">
              <a:solidFill>
                <a:schemeClr val="accent2"/>
              </a:solidFill>
            </a:endParaRPr>
          </a:p>
        </p:txBody>
      </p:sp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655638" y="6340475"/>
            <a:ext cx="790257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n-US" altLang="es-PR" sz="1400" b="1" dirty="0">
                <a:solidFill>
                  <a:schemeClr val="accent2"/>
                </a:solidFill>
              </a:rPr>
              <a:t>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Development of the atmospheric boundary layer by convection processes</a:t>
            </a:r>
            <a:endParaRPr lang="es-ES" altLang="es-PR" sz="1400" b="1" dirty="0">
              <a:solidFill>
                <a:schemeClr val="accent2"/>
              </a:solidFill>
            </a:endParaRP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7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8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272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6" grpId="0" animBg="1"/>
      <p:bldP spid="15392" grpId="0" animBg="1"/>
      <p:bldP spid="153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0" name="Picture 36" descr="CLUSTERS_3_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636713"/>
            <a:ext cx="7197725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21" name="Rectangle 37"/>
          <p:cNvSpPr>
            <a:spLocks noChangeArrowheads="1"/>
          </p:cNvSpPr>
          <p:nvPr/>
        </p:nvSpPr>
        <p:spPr bwMode="auto">
          <a:xfrm>
            <a:off x="2677891" y="1057275"/>
            <a:ext cx="3788218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" altLang="es-PR" b="1" dirty="0" smtClean="0"/>
              <a:t>AIR MASSES FLOWS IN WINTER</a:t>
            </a:r>
            <a:endParaRPr lang="es-ES" altLang="es-PR" b="1" dirty="0"/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323850" y="481013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 – Synoptic Meteorological Classification</a:t>
            </a: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331788" y="2120900"/>
            <a:ext cx="5359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400" b="1" dirty="0">
                <a:solidFill>
                  <a:schemeClr val="accent2"/>
                </a:solidFill>
              </a:rPr>
              <a:t> </a:t>
            </a:r>
            <a:r>
              <a:rPr lang="es-ES" altLang="es-PR" sz="14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4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400" b="1" dirty="0" err="1" smtClean="0">
                <a:solidFill>
                  <a:schemeClr val="accent2"/>
                </a:solidFill>
              </a:rPr>
              <a:t>fastest</a:t>
            </a:r>
            <a:r>
              <a:rPr lang="es-ES" altLang="es-PR" sz="1400" b="1" dirty="0" smtClean="0">
                <a:solidFill>
                  <a:schemeClr val="accent2"/>
                </a:solidFill>
              </a:rPr>
              <a:t> air </a:t>
            </a:r>
            <a:r>
              <a:rPr lang="es-ES" altLang="es-PR" sz="1400" b="1" dirty="0" err="1" smtClean="0">
                <a:solidFill>
                  <a:schemeClr val="accent2"/>
                </a:solidFill>
              </a:rPr>
              <a:t>flows</a:t>
            </a:r>
            <a:r>
              <a:rPr lang="es-ES" altLang="es-PR" sz="1400" b="1" dirty="0" smtClean="0">
                <a:solidFill>
                  <a:schemeClr val="accent2"/>
                </a:solidFill>
              </a:rPr>
              <a:t>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(</a:t>
            </a:r>
            <a:r>
              <a:rPr lang="en-US" altLang="es-PR" sz="1400" b="1" dirty="0">
                <a:solidFill>
                  <a:schemeClr val="accent2"/>
                </a:solidFill>
              </a:rPr>
              <a:t>clusters 3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and </a:t>
            </a:r>
            <a:r>
              <a:rPr lang="en-US" altLang="es-PR" sz="1400" b="1" dirty="0">
                <a:solidFill>
                  <a:schemeClr val="accent2"/>
                </a:solidFill>
              </a:rPr>
              <a:t>6)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were detected in this period associated to intense pressure gradients</a:t>
            </a:r>
            <a:endParaRPr lang="es-ES" altLang="es-PR" sz="1400" b="1" dirty="0">
              <a:solidFill>
                <a:schemeClr val="accent2"/>
              </a:solidFill>
            </a:endParaRPr>
          </a:p>
        </p:txBody>
      </p:sp>
      <p:pic>
        <p:nvPicPr>
          <p:cNvPr id="16424" name="Picture 40" descr="FIG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b="51007"/>
          <a:stretch>
            <a:fillRect/>
          </a:stretch>
        </p:blipFill>
        <p:spPr bwMode="auto">
          <a:xfrm>
            <a:off x="6022975" y="1601788"/>
            <a:ext cx="25225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272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9" grpId="0" animBg="1"/>
      <p:bldP spid="164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2" name="Picture 34" descr="CLUSTERS_2_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668463"/>
            <a:ext cx="6478588" cy="46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43" name="Rectangle 35"/>
          <p:cNvSpPr>
            <a:spLocks noChangeArrowheads="1"/>
          </p:cNvSpPr>
          <p:nvPr/>
        </p:nvSpPr>
        <p:spPr bwMode="auto">
          <a:xfrm>
            <a:off x="1884986" y="1000125"/>
            <a:ext cx="5374036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" altLang="es-PR" b="1" dirty="0" smtClean="0"/>
              <a:t>AIR MASSES FLOWS IN SPRING AND AUTUMN</a:t>
            </a:r>
            <a:endParaRPr lang="es-ES" altLang="es-PR" b="1" dirty="0"/>
          </a:p>
        </p:txBody>
      </p:sp>
      <p:pic>
        <p:nvPicPr>
          <p:cNvPr id="17445" name="Picture 37" descr="FIG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7" r="48236"/>
          <a:stretch>
            <a:fillRect/>
          </a:stretch>
        </p:blipFill>
        <p:spPr bwMode="auto">
          <a:xfrm>
            <a:off x="6161088" y="1508125"/>
            <a:ext cx="27051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323850" y="481013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 – Synoptic Meteorological Classification</a:t>
            </a:r>
          </a:p>
        </p:txBody>
      </p:sp>
      <p:sp>
        <p:nvSpPr>
          <p:cNvPr id="17441" name="Text Box 33"/>
          <p:cNvSpPr txBox="1">
            <a:spLocks noChangeArrowheads="1"/>
          </p:cNvSpPr>
          <p:nvPr/>
        </p:nvSpPr>
        <p:spPr bwMode="auto">
          <a:xfrm>
            <a:off x="560388" y="1924050"/>
            <a:ext cx="5140325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n-US" altLang="es-PR" sz="1400" b="1" dirty="0">
                <a:solidFill>
                  <a:schemeClr val="accent2"/>
                </a:solidFill>
              </a:rPr>
              <a:t>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The advection of moderately fast flows from Northern and Western Atlantic regions (clusters </a:t>
            </a:r>
            <a:r>
              <a:rPr lang="en-US" altLang="es-PR" sz="1400" b="1" dirty="0">
                <a:solidFill>
                  <a:schemeClr val="accent2"/>
                </a:solidFill>
              </a:rPr>
              <a:t>2 and 5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) were frequently produced in the transition seasons</a:t>
            </a:r>
            <a:endParaRPr lang="es-ES" altLang="es-PR" sz="1400" b="1" dirty="0">
              <a:solidFill>
                <a:schemeClr val="accent2"/>
              </a:solidFill>
            </a:endParaRP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272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1" grpId="0" animBg="1"/>
      <p:bldP spid="1744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8" name="Text Box 32"/>
          <p:cNvSpPr txBox="1">
            <a:spLocks noChangeArrowheads="1"/>
          </p:cNvSpPr>
          <p:nvPr/>
        </p:nvSpPr>
        <p:spPr bwMode="auto">
          <a:xfrm>
            <a:off x="414338" y="442913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 – Synoptic Meteorological Classification</a:t>
            </a:r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608013" y="1885950"/>
            <a:ext cx="4711700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n-US" altLang="es-PR" sz="1400" b="1" dirty="0">
                <a:solidFill>
                  <a:schemeClr val="accent2"/>
                </a:solidFill>
              </a:rPr>
              <a:t>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The transport of air masses from North-African regions (cluster </a:t>
            </a:r>
            <a:r>
              <a:rPr lang="en-US" altLang="es-PR" sz="1400" b="1" dirty="0">
                <a:solidFill>
                  <a:schemeClr val="accent2"/>
                </a:solidFill>
              </a:rPr>
              <a:t>4)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was more frequently produced in March, August, October and December</a:t>
            </a:r>
            <a:endParaRPr lang="es-ES" altLang="es-PR" sz="1400" b="1" dirty="0">
              <a:solidFill>
                <a:schemeClr val="accent2"/>
              </a:solidFill>
            </a:endParaRPr>
          </a:p>
        </p:txBody>
      </p:sp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1095099" y="1009650"/>
            <a:ext cx="7195111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" altLang="es-PR" b="1" dirty="0" smtClean="0"/>
              <a:t>AIR MASSES FLOWS WITHOUT A CLEAR SEASONAL PATTERN</a:t>
            </a:r>
            <a:endParaRPr lang="es-ES" altLang="es-PR" b="1" dirty="0"/>
          </a:p>
        </p:txBody>
      </p:sp>
      <p:pic>
        <p:nvPicPr>
          <p:cNvPr id="19496" name="Picture 40" descr="FIG2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t="51007"/>
          <a:stretch>
            <a:fillRect/>
          </a:stretch>
        </p:blipFill>
        <p:spPr bwMode="auto">
          <a:xfrm>
            <a:off x="5756275" y="1536700"/>
            <a:ext cx="2522538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1" name="Picture 35" descr="CLUSTERS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3452813"/>
            <a:ext cx="6662737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7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8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272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0" grpId="0" animBg="1"/>
      <p:bldP spid="1949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8" name="Text Box 32"/>
          <p:cNvSpPr txBox="1">
            <a:spLocks noChangeArrowheads="1"/>
          </p:cNvSpPr>
          <p:nvPr/>
        </p:nvSpPr>
        <p:spPr bwMode="auto">
          <a:xfrm>
            <a:off x="414338" y="442913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 – Synoptic Meteorological Classification</a:t>
            </a:r>
          </a:p>
        </p:txBody>
      </p:sp>
      <p:sp>
        <p:nvSpPr>
          <p:cNvPr id="19493" name="Text Box 37"/>
          <p:cNvSpPr txBox="1">
            <a:spLocks noChangeArrowheads="1"/>
          </p:cNvSpPr>
          <p:nvPr/>
        </p:nvSpPr>
        <p:spPr bwMode="auto">
          <a:xfrm>
            <a:off x="591313" y="1841491"/>
            <a:ext cx="47117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n-US" altLang="es-PR" sz="1400" b="1" dirty="0">
                <a:solidFill>
                  <a:schemeClr val="accent2"/>
                </a:solidFill>
              </a:rPr>
              <a:t>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The transport of the air masses from European regions across the Mediterranean basin (</a:t>
            </a:r>
            <a:r>
              <a:rPr lang="en-US" altLang="es-PR" sz="1400" b="1" dirty="0">
                <a:solidFill>
                  <a:schemeClr val="accent2"/>
                </a:solidFill>
              </a:rPr>
              <a:t>cluster 7)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was more frequently produced in March, June and December</a:t>
            </a:r>
            <a:endParaRPr lang="es-ES" altLang="es-PR" sz="1400" b="1" dirty="0">
              <a:solidFill>
                <a:schemeClr val="accent2"/>
              </a:solidFill>
            </a:endParaRPr>
          </a:p>
        </p:txBody>
      </p:sp>
      <p:pic>
        <p:nvPicPr>
          <p:cNvPr id="19494" name="Picture 38" descr="CLUSTERS_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449638"/>
            <a:ext cx="8053387" cy="32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1095099" y="1009650"/>
            <a:ext cx="7195111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" altLang="es-PR" b="1" dirty="0" smtClean="0"/>
              <a:t>AIR MASSES FLOWS WITHOUT A CLEAR SEASONAL PATTERN</a:t>
            </a:r>
            <a:endParaRPr lang="es-ES" altLang="es-PR" b="1" dirty="0"/>
          </a:p>
        </p:txBody>
      </p:sp>
      <p:pic>
        <p:nvPicPr>
          <p:cNvPr id="19496" name="Picture 40" descr="FIG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t="51007"/>
          <a:stretch>
            <a:fillRect/>
          </a:stretch>
        </p:blipFill>
        <p:spPr bwMode="auto">
          <a:xfrm>
            <a:off x="5756275" y="1536700"/>
            <a:ext cx="2522538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7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8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272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1713982" y="555625"/>
            <a:ext cx="5716052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" altLang="es-PR" b="1" dirty="0" smtClean="0"/>
              <a:t>INFLUENCE OF THE CLUSTERS ON LEVELS AND </a:t>
            </a:r>
          </a:p>
          <a:p>
            <a:pPr algn="ctr" eaLnBrk="0" hangingPunct="0"/>
            <a:r>
              <a:rPr lang="es-ES" altLang="es-PR" b="1" dirty="0" smtClean="0"/>
              <a:t>CHEMICAL COMPOSITION OF </a:t>
            </a:r>
            <a:r>
              <a:rPr lang="es-ES" altLang="es-PR" b="1" dirty="0"/>
              <a:t>A</a:t>
            </a:r>
            <a:r>
              <a:rPr lang="es-ES" altLang="es-PR" b="1" dirty="0" smtClean="0"/>
              <a:t>PM</a:t>
            </a:r>
            <a:endParaRPr lang="es-ES" altLang="es-PR" b="1" dirty="0"/>
          </a:p>
        </p:txBody>
      </p:sp>
      <p:sp>
        <p:nvSpPr>
          <p:cNvPr id="29748" name="Text Box 52"/>
          <p:cNvSpPr txBox="1">
            <a:spLocks noChangeArrowheads="1"/>
          </p:cNvSpPr>
          <p:nvPr/>
        </p:nvSpPr>
        <p:spPr bwMode="auto">
          <a:xfrm>
            <a:off x="200025" y="1373188"/>
            <a:ext cx="863758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The</a:t>
            </a:r>
            <a:r>
              <a:rPr lang="es-ES" altLang="es-PR" sz="1600" b="1" dirty="0" smtClean="0"/>
              <a:t> non-</a:t>
            </a:r>
            <a:r>
              <a:rPr lang="es-ES" altLang="es-PR" sz="1600" b="1" dirty="0" err="1" smtClean="0"/>
              <a:t>parametric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/>
              <a:t>Kruskal</a:t>
            </a:r>
            <a:r>
              <a:rPr lang="es-ES" altLang="es-PR" sz="1600" b="1" dirty="0"/>
              <a:t>-Wallis test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-&gt; can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used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test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significance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inter-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variation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APM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9749" name="Text Box 53"/>
          <p:cNvSpPr txBox="1">
            <a:spLocks noChangeArrowheads="1"/>
          </p:cNvSpPr>
          <p:nvPr/>
        </p:nvSpPr>
        <p:spPr bwMode="auto">
          <a:xfrm>
            <a:off x="203200" y="4582908"/>
            <a:ext cx="86233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/>
              <a:t>Multiple</a:t>
            </a:r>
            <a:r>
              <a:rPr lang="es-ES" altLang="es-PR" sz="1600" b="1" dirty="0"/>
              <a:t> </a:t>
            </a:r>
            <a:r>
              <a:rPr lang="es-ES" altLang="es-PR" sz="1600" b="1" dirty="0" err="1"/>
              <a:t>sample</a:t>
            </a:r>
            <a:r>
              <a:rPr lang="es-ES" altLang="es-PR" sz="1600" b="1" dirty="0"/>
              <a:t> </a:t>
            </a:r>
            <a:r>
              <a:rPr lang="es-ES" altLang="es-PR" sz="1600" b="1" dirty="0" err="1"/>
              <a:t>comparison</a:t>
            </a:r>
            <a:r>
              <a:rPr lang="es-ES" altLang="es-PR" sz="1600" b="1" dirty="0"/>
              <a:t> test </a:t>
            </a:r>
            <a:r>
              <a:rPr lang="es-ES" altLang="es-PR" sz="1600" b="1" dirty="0">
                <a:solidFill>
                  <a:schemeClr val="accent2"/>
                </a:solidFill>
              </a:rPr>
              <a:t>-&gt;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can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used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find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out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which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significantly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different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which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others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6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8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9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272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7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0" name="Text Box 52"/>
          <p:cNvSpPr txBox="1">
            <a:spLocks noChangeArrowheads="1"/>
          </p:cNvSpPr>
          <p:nvPr/>
        </p:nvSpPr>
        <p:spPr bwMode="auto">
          <a:xfrm>
            <a:off x="198046" y="3104431"/>
            <a:ext cx="863758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If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test leads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rejection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hypothesis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must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interpreted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as:</a:t>
            </a:r>
          </a:p>
          <a:p>
            <a:pPr algn="ctr"/>
            <a:endParaRPr lang="es-ES" altLang="es-PR" sz="1600" b="1" dirty="0" smtClean="0">
              <a:solidFill>
                <a:schemeClr val="accent2"/>
              </a:solidFill>
            </a:endParaRPr>
          </a:p>
          <a:p>
            <a:pPr algn="ctr"/>
            <a:r>
              <a:rPr lang="es-ES" altLang="es-PR" sz="1600" b="1" dirty="0" smtClean="0">
                <a:solidFill>
                  <a:schemeClr val="accent2"/>
                </a:solidFill>
              </a:rPr>
              <a:t>“APM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levels</a:t>
            </a:r>
            <a:r>
              <a:rPr lang="es-ES" altLang="es-PR" sz="1600" b="1" dirty="0">
                <a:solidFill>
                  <a:schemeClr val="accent2"/>
                </a:solidFill>
              </a:rPr>
              <a:t> at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sampling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site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influenced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arriving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air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mass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flows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which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represented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different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obtained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”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1" name="Text Box 52"/>
          <p:cNvSpPr txBox="1">
            <a:spLocks noChangeArrowheads="1"/>
          </p:cNvSpPr>
          <p:nvPr/>
        </p:nvSpPr>
        <p:spPr bwMode="auto">
          <a:xfrm>
            <a:off x="234156" y="2271716"/>
            <a:ext cx="863758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technique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tests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hypothesis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several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samples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have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drawn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same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population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12" name="Text Box 53"/>
          <p:cNvSpPr txBox="1">
            <a:spLocks noChangeArrowheads="1"/>
          </p:cNvSpPr>
          <p:nvPr/>
        </p:nvSpPr>
        <p:spPr bwMode="auto">
          <a:xfrm>
            <a:off x="246418" y="5636060"/>
            <a:ext cx="862330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/>
              <a:t>These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tests</a:t>
            </a:r>
            <a:r>
              <a:rPr lang="es-ES" altLang="es-PR" sz="1600" b="1" dirty="0" smtClean="0"/>
              <a:t> can be </a:t>
            </a:r>
            <a:r>
              <a:rPr lang="es-ES" altLang="es-PR" sz="1600" b="1" dirty="0" err="1" smtClean="0"/>
              <a:t>found</a:t>
            </a:r>
            <a:r>
              <a:rPr lang="es-ES" altLang="es-PR" sz="1600" b="1" dirty="0" smtClean="0"/>
              <a:t> in </a:t>
            </a:r>
            <a:r>
              <a:rPr lang="es-ES" altLang="es-PR" sz="1600" b="1" dirty="0" err="1" smtClean="0"/>
              <a:t>any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Statisticall</a:t>
            </a:r>
            <a:r>
              <a:rPr lang="es-ES" altLang="es-PR" sz="1600" b="1" dirty="0" smtClean="0"/>
              <a:t> software </a:t>
            </a:r>
            <a:r>
              <a:rPr lang="es-ES" altLang="es-PR" sz="1600" b="1" dirty="0" err="1" smtClean="0"/>
              <a:t>package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48" grpId="0" animBg="1"/>
      <p:bldP spid="29749" grpId="0" animBg="1"/>
      <p:bldP spid="30" grpId="0" animBg="1"/>
      <p:bldP spid="3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1713974" y="555625"/>
            <a:ext cx="5716052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" altLang="es-PR" b="1" dirty="0" smtClean="0"/>
              <a:t>INFLUENCE OF THE CLUSTERS ON LEVELS AND </a:t>
            </a:r>
          </a:p>
          <a:p>
            <a:pPr algn="ctr" eaLnBrk="0" hangingPunct="0"/>
            <a:r>
              <a:rPr lang="es-ES" altLang="es-PR" b="1" dirty="0" smtClean="0"/>
              <a:t>CHEMICAL COMPOSITION OF </a:t>
            </a:r>
            <a:r>
              <a:rPr lang="es-ES" altLang="es-PR" b="1" dirty="0"/>
              <a:t>A</a:t>
            </a:r>
            <a:r>
              <a:rPr lang="es-ES" altLang="es-PR" b="1" dirty="0" smtClean="0"/>
              <a:t>PM</a:t>
            </a:r>
            <a:endParaRPr lang="es-ES" altLang="es-PR" b="1" dirty="0"/>
          </a:p>
        </p:txBody>
      </p:sp>
      <p:pic>
        <p:nvPicPr>
          <p:cNvPr id="29733" name="Picture 37" descr="NIVE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879675"/>
            <a:ext cx="8318500" cy="44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34" name="Group 38"/>
          <p:cNvGrpSpPr>
            <a:grpSpLocks/>
          </p:cNvGrpSpPr>
          <p:nvPr/>
        </p:nvGrpSpPr>
        <p:grpSpPr bwMode="auto">
          <a:xfrm>
            <a:off x="1752600" y="4203775"/>
            <a:ext cx="3575050" cy="292100"/>
            <a:chOff x="1104" y="2476"/>
            <a:chExt cx="2252" cy="184"/>
          </a:xfrm>
        </p:grpSpPr>
        <p:sp>
          <p:nvSpPr>
            <p:cNvPr id="29735" name="Oval 39"/>
            <p:cNvSpPr>
              <a:spLocks noChangeArrowheads="1"/>
            </p:cNvSpPr>
            <p:nvPr/>
          </p:nvSpPr>
          <p:spPr bwMode="auto">
            <a:xfrm>
              <a:off x="1104" y="2476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29736" name="Oval 40"/>
            <p:cNvSpPr>
              <a:spLocks noChangeArrowheads="1"/>
            </p:cNvSpPr>
            <p:nvPr/>
          </p:nvSpPr>
          <p:spPr bwMode="auto">
            <a:xfrm>
              <a:off x="3004" y="2480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29737" name="Oval 41"/>
          <p:cNvSpPr>
            <a:spLocks noChangeArrowheads="1"/>
          </p:cNvSpPr>
          <p:nvPr/>
        </p:nvSpPr>
        <p:spPr bwMode="auto">
          <a:xfrm>
            <a:off x="527050" y="4438725"/>
            <a:ext cx="1244600" cy="80645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grpSp>
        <p:nvGrpSpPr>
          <p:cNvPr id="29738" name="Group 42"/>
          <p:cNvGrpSpPr>
            <a:grpSpLocks/>
          </p:cNvGrpSpPr>
          <p:nvPr/>
        </p:nvGrpSpPr>
        <p:grpSpPr bwMode="auto">
          <a:xfrm>
            <a:off x="2762250" y="3203650"/>
            <a:ext cx="5591175" cy="301625"/>
            <a:chOff x="1740" y="1846"/>
            <a:chExt cx="3522" cy="190"/>
          </a:xfrm>
        </p:grpSpPr>
        <p:sp>
          <p:nvSpPr>
            <p:cNvPr id="29739" name="Oval 43"/>
            <p:cNvSpPr>
              <a:spLocks noChangeArrowheads="1"/>
            </p:cNvSpPr>
            <p:nvPr/>
          </p:nvSpPr>
          <p:spPr bwMode="auto">
            <a:xfrm>
              <a:off x="1740" y="1856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29740" name="Oval 44"/>
            <p:cNvSpPr>
              <a:spLocks noChangeArrowheads="1"/>
            </p:cNvSpPr>
            <p:nvPr/>
          </p:nvSpPr>
          <p:spPr bwMode="auto">
            <a:xfrm>
              <a:off x="3640" y="1848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29741" name="Oval 45"/>
            <p:cNvSpPr>
              <a:spLocks noChangeArrowheads="1"/>
            </p:cNvSpPr>
            <p:nvPr/>
          </p:nvSpPr>
          <p:spPr bwMode="auto">
            <a:xfrm>
              <a:off x="4286" y="1846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29742" name="Oval 46"/>
            <p:cNvSpPr>
              <a:spLocks noChangeArrowheads="1"/>
            </p:cNvSpPr>
            <p:nvPr/>
          </p:nvSpPr>
          <p:spPr bwMode="auto">
            <a:xfrm>
              <a:off x="4910" y="1852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grpSp>
        <p:nvGrpSpPr>
          <p:cNvPr id="29743" name="Group 47"/>
          <p:cNvGrpSpPr>
            <a:grpSpLocks/>
          </p:cNvGrpSpPr>
          <p:nvPr/>
        </p:nvGrpSpPr>
        <p:grpSpPr bwMode="auto">
          <a:xfrm>
            <a:off x="2762250" y="5172150"/>
            <a:ext cx="5591175" cy="301625"/>
            <a:chOff x="1740" y="1846"/>
            <a:chExt cx="3522" cy="190"/>
          </a:xfrm>
        </p:grpSpPr>
        <p:sp>
          <p:nvSpPr>
            <p:cNvPr id="29744" name="Oval 48"/>
            <p:cNvSpPr>
              <a:spLocks noChangeArrowheads="1"/>
            </p:cNvSpPr>
            <p:nvPr/>
          </p:nvSpPr>
          <p:spPr bwMode="auto">
            <a:xfrm>
              <a:off x="1740" y="1856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29745" name="Oval 49"/>
            <p:cNvSpPr>
              <a:spLocks noChangeArrowheads="1"/>
            </p:cNvSpPr>
            <p:nvPr/>
          </p:nvSpPr>
          <p:spPr bwMode="auto">
            <a:xfrm>
              <a:off x="3640" y="1848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29746" name="Oval 50"/>
            <p:cNvSpPr>
              <a:spLocks noChangeArrowheads="1"/>
            </p:cNvSpPr>
            <p:nvPr/>
          </p:nvSpPr>
          <p:spPr bwMode="auto">
            <a:xfrm>
              <a:off x="4286" y="1846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29747" name="Oval 51"/>
            <p:cNvSpPr>
              <a:spLocks noChangeArrowheads="1"/>
            </p:cNvSpPr>
            <p:nvPr/>
          </p:nvSpPr>
          <p:spPr bwMode="auto">
            <a:xfrm>
              <a:off x="4910" y="1852"/>
              <a:ext cx="352" cy="18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6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8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9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272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7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15568" y="1369420"/>
            <a:ext cx="7306159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smtClean="0"/>
              <a:t>CA </a:t>
            </a:r>
            <a:r>
              <a:rPr lang="es-ES" altLang="es-PR" sz="1600" b="1" dirty="0"/>
              <a:t>– </a:t>
            </a:r>
            <a:r>
              <a:rPr lang="es-ES" altLang="es-PR" sz="1600" b="1" dirty="0" smtClean="0"/>
              <a:t>centre of </a:t>
            </a:r>
            <a:r>
              <a:rPr lang="es-ES" altLang="es-PR" sz="1600" b="1" dirty="0" err="1" smtClean="0"/>
              <a:t>the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Iberian</a:t>
            </a:r>
            <a:r>
              <a:rPr lang="es-ES" altLang="es-PR" sz="1600" b="1" dirty="0" smtClean="0"/>
              <a:t> Península, a case </a:t>
            </a:r>
            <a:r>
              <a:rPr lang="es-ES" altLang="es-PR" sz="1600" b="1" dirty="0" err="1" smtClean="0"/>
              <a:t>study</a:t>
            </a:r>
            <a:r>
              <a:rPr lang="es-ES" altLang="es-PR" sz="1600" b="1" dirty="0" smtClean="0"/>
              <a:t> (Salvador et al., 2008)</a:t>
            </a:r>
            <a:endParaRPr lang="es-ES" altLang="es-PR" sz="1600" b="1" dirty="0"/>
          </a:p>
        </p:txBody>
      </p:sp>
    </p:spTree>
    <p:extLst>
      <p:ext uri="{BB962C8B-B14F-4D97-AF65-F5344CB8AC3E}">
        <p14:creationId xmlns:p14="http://schemas.microsoft.com/office/powerpoint/2010/main" val="6515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7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312738" y="1155700"/>
            <a:ext cx="85185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CA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is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a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useful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“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objective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”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methodology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for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back-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trajectories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classifications</a:t>
            </a:r>
            <a:endParaRPr lang="es-ES" altLang="es-PR" sz="2000" b="1" dirty="0">
              <a:solidFill>
                <a:srgbClr val="000066"/>
              </a:solidFill>
            </a:endParaRPr>
          </a:p>
          <a:p>
            <a:pPr algn="ctr" eaLnBrk="0" hangingPunct="0"/>
            <a:endParaRPr lang="es-ES" altLang="es-PR" sz="2000" b="1" dirty="0">
              <a:solidFill>
                <a:srgbClr val="000066"/>
              </a:solidFill>
            </a:endParaRPr>
          </a:p>
          <a:p>
            <a:pPr algn="ctr"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CA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allows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estimating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incidence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origin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air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masses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levels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and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chemical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composition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APM</a:t>
            </a:r>
            <a:endParaRPr lang="es-ES" altLang="es-PR" sz="2000" b="1" dirty="0">
              <a:solidFill>
                <a:srgbClr val="000066"/>
              </a:solidFill>
            </a:endParaRPr>
          </a:p>
          <a:p>
            <a:pPr algn="ctr" eaLnBrk="0" hangingPunct="0">
              <a:buFontTx/>
              <a:buChar char="•"/>
            </a:pPr>
            <a:endParaRPr lang="es-ES" altLang="es-PR" sz="2000" b="1" dirty="0">
              <a:solidFill>
                <a:srgbClr val="000066"/>
              </a:solidFill>
            </a:endParaRPr>
          </a:p>
          <a:p>
            <a:pPr algn="ctr"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determination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synoptic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climatologies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can be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used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in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future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studies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and in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development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local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strategies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devoted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to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reduction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APM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levels</a:t>
            </a:r>
            <a:endParaRPr lang="es-ES" altLang="es-PR" sz="2000" b="1" dirty="0">
              <a:solidFill>
                <a:srgbClr val="000066"/>
              </a:solidFill>
            </a:endParaRP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3284538" y="481013"/>
            <a:ext cx="257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Cluster Analysis</a:t>
            </a: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328613" y="4100075"/>
            <a:ext cx="8518525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altLang="es-PR" sz="2000" b="1" dirty="0">
                <a:solidFill>
                  <a:srgbClr val="000066"/>
                </a:solidFill>
              </a:rPr>
              <a:t> 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CA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does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not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provide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detailed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information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geographical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region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potential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2000" b="1" dirty="0" err="1" smtClean="0">
                <a:solidFill>
                  <a:srgbClr val="000066"/>
                </a:solidFill>
              </a:rPr>
              <a:t>sources</a:t>
            </a:r>
            <a:r>
              <a:rPr lang="es-ES" altLang="es-PR" sz="2000" b="1" dirty="0" smtClean="0">
                <a:solidFill>
                  <a:srgbClr val="000066"/>
                </a:solidFill>
              </a:rPr>
              <a:t> of APM</a:t>
            </a:r>
            <a:endParaRPr lang="es-ES" altLang="es-PR" sz="2000" b="1" dirty="0">
              <a:solidFill>
                <a:srgbClr val="000066"/>
              </a:solidFill>
            </a:endParaRPr>
          </a:p>
        </p:txBody>
      </p:sp>
      <p:grpSp>
        <p:nvGrpSpPr>
          <p:cNvPr id="54286" name="Group 14"/>
          <p:cNvGrpSpPr>
            <a:grpSpLocks/>
          </p:cNvGrpSpPr>
          <p:nvPr/>
        </p:nvGrpSpPr>
        <p:grpSpPr bwMode="auto">
          <a:xfrm>
            <a:off x="723900" y="4897950"/>
            <a:ext cx="7727950" cy="1385888"/>
            <a:chOff x="456" y="3018"/>
            <a:chExt cx="4868" cy="873"/>
          </a:xfrm>
        </p:grpSpPr>
        <p:sp>
          <p:nvSpPr>
            <p:cNvPr id="54284" name="AutoShape 12"/>
            <p:cNvSpPr>
              <a:spLocks noChangeArrowheads="1"/>
            </p:cNvSpPr>
            <p:nvPr/>
          </p:nvSpPr>
          <p:spPr bwMode="auto">
            <a:xfrm>
              <a:off x="2764" y="3018"/>
              <a:ext cx="252" cy="333"/>
            </a:xfrm>
            <a:prstGeom prst="downArrow">
              <a:avLst>
                <a:gd name="adj1" fmla="val 50000"/>
                <a:gd name="adj2" fmla="val 33036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54285" name="Rectangle 13"/>
            <p:cNvSpPr>
              <a:spLocks noChangeArrowheads="1"/>
            </p:cNvSpPr>
            <p:nvPr/>
          </p:nvSpPr>
          <p:spPr bwMode="auto">
            <a:xfrm>
              <a:off x="456" y="3445"/>
              <a:ext cx="4868" cy="446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Font typeface="Arial" pitchFamily="34" charset="0"/>
                <a:buChar char="•"/>
              </a:pPr>
              <a:r>
                <a:rPr lang="es-ES" altLang="es-PR" sz="2000" b="1" dirty="0">
                  <a:solidFill>
                    <a:srgbClr val="000066"/>
                  </a:solidFill>
                </a:rPr>
                <a:t> </a:t>
              </a:r>
              <a:r>
                <a:rPr lang="es-ES" altLang="es-PR" sz="2000" b="1" dirty="0" err="1" smtClean="0">
                  <a:solidFill>
                    <a:srgbClr val="000066"/>
                  </a:solidFill>
                </a:rPr>
                <a:t>Residence</a:t>
              </a:r>
              <a:r>
                <a:rPr lang="es-ES" altLang="es-PR" sz="2000" b="1" dirty="0" smtClean="0">
                  <a:solidFill>
                    <a:srgbClr val="000066"/>
                  </a:solidFill>
                </a:rPr>
                <a:t> </a:t>
              </a:r>
              <a:r>
                <a:rPr lang="es-ES" altLang="es-PR" sz="2000" b="1" dirty="0">
                  <a:solidFill>
                    <a:srgbClr val="000066"/>
                  </a:solidFill>
                </a:rPr>
                <a:t>Time </a:t>
              </a:r>
              <a:r>
                <a:rPr lang="es-ES" altLang="es-PR" sz="2000" b="1" dirty="0" err="1">
                  <a:solidFill>
                    <a:srgbClr val="000066"/>
                  </a:solidFill>
                </a:rPr>
                <a:t>Analysis</a:t>
              </a:r>
              <a:endParaRPr lang="es-ES" altLang="es-PR" sz="2000" b="1" dirty="0">
                <a:solidFill>
                  <a:srgbClr val="000066"/>
                </a:solidFill>
              </a:endParaRPr>
            </a:p>
            <a:p>
              <a:pPr algn="ctr" eaLnBrk="0" hangingPunct="0">
                <a:buFont typeface="Arial" pitchFamily="34" charset="0"/>
                <a:buChar char="•"/>
              </a:pPr>
              <a:r>
                <a:rPr lang="es-ES" altLang="es-PR" sz="2000" b="1" dirty="0" smtClean="0">
                  <a:solidFill>
                    <a:srgbClr val="000066"/>
                  </a:solidFill>
                </a:rPr>
                <a:t> </a:t>
              </a:r>
              <a:r>
                <a:rPr lang="es-ES" altLang="es-PR" sz="2000" b="1" dirty="0" err="1" smtClean="0">
                  <a:solidFill>
                    <a:srgbClr val="000066"/>
                  </a:solidFill>
                </a:rPr>
                <a:t>Concentration</a:t>
              </a:r>
              <a:r>
                <a:rPr lang="es-ES" altLang="es-PR" sz="2000" b="1" dirty="0" smtClean="0">
                  <a:solidFill>
                    <a:srgbClr val="000066"/>
                  </a:solidFill>
                </a:rPr>
                <a:t> </a:t>
              </a:r>
              <a:r>
                <a:rPr lang="es-ES" altLang="es-PR" sz="2000" b="1" dirty="0" err="1">
                  <a:solidFill>
                    <a:srgbClr val="000066"/>
                  </a:solidFill>
                </a:rPr>
                <a:t>Fields</a:t>
              </a:r>
              <a:r>
                <a:rPr lang="es-ES" altLang="es-PR" sz="2000" b="1" dirty="0">
                  <a:solidFill>
                    <a:srgbClr val="000066"/>
                  </a:solidFill>
                </a:rPr>
                <a:t>  </a:t>
              </a:r>
            </a:p>
          </p:txBody>
        </p:sp>
      </p:grp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6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13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CLUSTER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CONCLUSIONS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1" grpId="0" build="p" animBg="1"/>
      <p:bldP spid="5428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605088" y="442913"/>
            <a:ext cx="392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Residence Time Analysis 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789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7895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6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RESIDENCE TIME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725488" y="1033463"/>
            <a:ext cx="8086725" cy="338554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CPF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Conditional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Probability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Function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_tradnl" altLang="es-PR" sz="1600" b="1" dirty="0">
                <a:solidFill>
                  <a:schemeClr val="accent2"/>
                </a:solidFill>
              </a:rPr>
              <a:t>(</a:t>
            </a:r>
            <a:r>
              <a:rPr lang="es-ES_tradnl" altLang="es-PR" sz="1600" b="1" dirty="0" err="1">
                <a:solidFill>
                  <a:schemeClr val="accent2"/>
                </a:solidFill>
              </a:rPr>
              <a:t>Ashbaugh</a:t>
            </a:r>
            <a:r>
              <a:rPr lang="es-ES_tradnl" altLang="es-PR" sz="1600" b="1" dirty="0">
                <a:solidFill>
                  <a:schemeClr val="accent2"/>
                </a:solidFill>
              </a:rPr>
              <a:t> et al., 1985)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pSp>
        <p:nvGrpSpPr>
          <p:cNvPr id="37929" name="Group 41"/>
          <p:cNvGrpSpPr>
            <a:grpSpLocks/>
          </p:cNvGrpSpPr>
          <p:nvPr/>
        </p:nvGrpSpPr>
        <p:grpSpPr bwMode="auto">
          <a:xfrm>
            <a:off x="482600" y="1549400"/>
            <a:ext cx="6040438" cy="3171825"/>
            <a:chOff x="304" y="976"/>
            <a:chExt cx="3805" cy="1998"/>
          </a:xfrm>
        </p:grpSpPr>
        <p:grpSp>
          <p:nvGrpSpPr>
            <p:cNvPr id="37912" name="Group 24"/>
            <p:cNvGrpSpPr>
              <a:grpSpLocks/>
            </p:cNvGrpSpPr>
            <p:nvPr/>
          </p:nvGrpSpPr>
          <p:grpSpPr bwMode="auto">
            <a:xfrm>
              <a:off x="304" y="988"/>
              <a:ext cx="2160" cy="1986"/>
              <a:chOff x="270" y="1128"/>
              <a:chExt cx="2160" cy="1986"/>
            </a:xfrm>
          </p:grpSpPr>
          <p:sp>
            <p:nvSpPr>
              <p:cNvPr id="37913" name="Rectangle 25"/>
              <p:cNvSpPr>
                <a:spLocks noChangeArrowheads="1"/>
              </p:cNvSpPr>
              <p:nvPr/>
            </p:nvSpPr>
            <p:spPr bwMode="auto">
              <a:xfrm>
                <a:off x="270" y="1128"/>
                <a:ext cx="2160" cy="19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37914" name="Picture 26" descr="GRI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" y="1171"/>
                <a:ext cx="2068" cy="1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928" name="Group 40"/>
            <p:cNvGrpSpPr>
              <a:grpSpLocks/>
            </p:cNvGrpSpPr>
            <p:nvPr/>
          </p:nvGrpSpPr>
          <p:grpSpPr bwMode="auto">
            <a:xfrm>
              <a:off x="1514" y="976"/>
              <a:ext cx="2595" cy="826"/>
              <a:chOff x="1514" y="976"/>
              <a:chExt cx="2595" cy="826"/>
            </a:xfrm>
          </p:grpSpPr>
          <p:sp>
            <p:nvSpPr>
              <p:cNvPr id="37909" name="Text Box 21"/>
              <p:cNvSpPr txBox="1">
                <a:spLocks noChangeArrowheads="1"/>
              </p:cNvSpPr>
              <p:nvPr/>
            </p:nvSpPr>
            <p:spPr bwMode="auto">
              <a:xfrm>
                <a:off x="2785" y="976"/>
                <a:ext cx="1324" cy="291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2400" dirty="0" err="1" smtClean="0"/>
                  <a:t>CPF</a:t>
                </a:r>
                <a:r>
                  <a:rPr lang="es-ES_tradnl" altLang="es-PR" sz="2400" baseline="-25000" dirty="0" err="1" smtClean="0"/>
                  <a:t>ij</a:t>
                </a:r>
                <a:r>
                  <a:rPr lang="es-ES_tradnl" altLang="es-PR" sz="2400" dirty="0" smtClean="0"/>
                  <a:t> </a:t>
                </a:r>
                <a:r>
                  <a:rPr lang="es-ES_tradnl" altLang="es-PR" sz="2400" dirty="0"/>
                  <a:t>= </a:t>
                </a:r>
                <a:r>
                  <a:rPr lang="es-ES_tradnl" altLang="es-PR" sz="2400" dirty="0" err="1"/>
                  <a:t>m</a:t>
                </a:r>
                <a:r>
                  <a:rPr lang="es-ES_tradnl" altLang="es-PR" sz="2400" baseline="-25000" dirty="0" err="1"/>
                  <a:t>ij</a:t>
                </a:r>
                <a:r>
                  <a:rPr lang="es-ES_tradnl" altLang="es-PR" sz="2400" dirty="0"/>
                  <a:t> / </a:t>
                </a:r>
                <a:r>
                  <a:rPr lang="es-ES_tradnl" altLang="es-PR" sz="2400" dirty="0" err="1"/>
                  <a:t>n</a:t>
                </a:r>
                <a:r>
                  <a:rPr lang="es-ES_tradnl" altLang="es-PR" sz="2400" baseline="-25000" dirty="0" err="1"/>
                  <a:t>ij</a:t>
                </a:r>
                <a:endParaRPr lang="es-ES_tradnl" altLang="es-PR" sz="2400" dirty="0"/>
              </a:p>
            </p:txBody>
          </p:sp>
          <p:sp>
            <p:nvSpPr>
              <p:cNvPr id="37915" name="Rectangle 27"/>
              <p:cNvSpPr>
                <a:spLocks noChangeArrowheads="1"/>
              </p:cNvSpPr>
              <p:nvPr/>
            </p:nvSpPr>
            <p:spPr bwMode="auto">
              <a:xfrm>
                <a:off x="1514" y="173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7918" name="Line 30"/>
              <p:cNvSpPr>
                <a:spLocks noChangeShapeType="1"/>
              </p:cNvSpPr>
              <p:nvPr/>
            </p:nvSpPr>
            <p:spPr bwMode="auto">
              <a:xfrm flipV="1">
                <a:off x="1590" y="990"/>
                <a:ext cx="1194" cy="738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PR"/>
              </a:p>
            </p:txBody>
          </p:sp>
          <p:sp>
            <p:nvSpPr>
              <p:cNvPr id="37919" name="Line 31"/>
              <p:cNvSpPr>
                <a:spLocks noChangeShapeType="1"/>
              </p:cNvSpPr>
              <p:nvPr/>
            </p:nvSpPr>
            <p:spPr bwMode="auto">
              <a:xfrm flipV="1">
                <a:off x="1591" y="1262"/>
                <a:ext cx="1196" cy="540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PR"/>
              </a:p>
            </p:txBody>
          </p:sp>
        </p:grpSp>
      </p:grpSp>
      <p:sp>
        <p:nvSpPr>
          <p:cNvPr id="37920" name="Text Box 32"/>
          <p:cNvSpPr txBox="1">
            <a:spLocks noChangeArrowheads="1"/>
          </p:cNvSpPr>
          <p:nvPr/>
        </p:nvSpPr>
        <p:spPr bwMode="auto">
          <a:xfrm>
            <a:off x="4168775" y="2282803"/>
            <a:ext cx="47974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(i, j) 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index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ij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endParaRPr lang="es-ES" altLang="es-PR" sz="16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n</a:t>
            </a:r>
            <a:r>
              <a:rPr lang="es-ES" altLang="es-PR" sz="1600" b="1" baseline="-25000" dirty="0" err="1">
                <a:solidFill>
                  <a:schemeClr val="accent2"/>
                </a:solidFill>
              </a:rPr>
              <a:t>ij</a:t>
            </a:r>
            <a:r>
              <a:rPr lang="es-ES" altLang="es-PR" sz="1600" b="1" dirty="0">
                <a:solidFill>
                  <a:schemeClr val="accent2"/>
                </a:solidFill>
              </a:rPr>
              <a:t> 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computed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during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sampling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period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residing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contained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endParaRPr lang="es-ES" altLang="es-PR" sz="16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m</a:t>
            </a:r>
            <a:r>
              <a:rPr lang="es-ES" altLang="es-PR" sz="1600" b="1" baseline="-25000" dirty="0" err="1">
                <a:solidFill>
                  <a:schemeClr val="accent2"/>
                </a:solidFill>
              </a:rPr>
              <a:t>ij</a:t>
            </a:r>
            <a:r>
              <a:rPr lang="es-ES" altLang="es-PR" sz="1600" b="1" dirty="0">
                <a:solidFill>
                  <a:schemeClr val="accent2"/>
                </a:solidFill>
              </a:rPr>
              <a:t> =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number</a:t>
            </a:r>
            <a:r>
              <a:rPr lang="es-ES" altLang="es-PR" sz="1600" b="1" dirty="0">
                <a:solidFill>
                  <a:schemeClr val="accent2"/>
                </a:solidFill>
              </a:rPr>
              <a:t> of time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steps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from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all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computed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during</a:t>
            </a:r>
            <a:r>
              <a:rPr lang="es-ES" altLang="es-PR" sz="1600" b="1" dirty="0">
                <a:solidFill>
                  <a:schemeClr val="accent2"/>
                </a:solidFill>
              </a:rPr>
              <a:t> “</a:t>
            </a:r>
            <a:r>
              <a:rPr lang="es-ES" altLang="es-PR" sz="1600" b="1" dirty="0" err="1">
                <a:solidFill>
                  <a:schemeClr val="accent2"/>
                </a:solidFill>
              </a:rPr>
              <a:t>high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incident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days</a:t>
            </a:r>
            <a:r>
              <a:rPr lang="es-ES" altLang="es-PR" sz="1600" b="1" dirty="0">
                <a:solidFill>
                  <a:schemeClr val="accent2"/>
                </a:solidFill>
              </a:rPr>
              <a:t>”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residing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or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contained</a:t>
            </a:r>
            <a:r>
              <a:rPr lang="es-ES" altLang="es-PR" sz="1600" b="1" dirty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grid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cell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ij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7921" name="Text Box 33"/>
          <p:cNvSpPr txBox="1">
            <a:spLocks noChangeArrowheads="1"/>
          </p:cNvSpPr>
          <p:nvPr/>
        </p:nvSpPr>
        <p:spPr bwMode="auto">
          <a:xfrm>
            <a:off x="640023" y="5056598"/>
            <a:ext cx="813548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“</a:t>
            </a:r>
            <a:r>
              <a:rPr lang="es-ES" altLang="es-PR" sz="1600" b="1" dirty="0" err="1">
                <a:solidFill>
                  <a:schemeClr val="accent2"/>
                </a:solidFill>
              </a:rPr>
              <a:t>high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incident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days</a:t>
            </a:r>
            <a:r>
              <a:rPr lang="es-ES" altLang="es-PR" sz="1600" b="1" dirty="0">
                <a:solidFill>
                  <a:schemeClr val="accent2"/>
                </a:solidFill>
              </a:rPr>
              <a:t>”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given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APM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component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–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days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higher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lower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given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(&gt; </a:t>
            </a:r>
            <a:r>
              <a:rPr lang="es-ES" altLang="es-PR" sz="1600" b="1" dirty="0">
                <a:solidFill>
                  <a:schemeClr val="accent2"/>
                </a:solidFill>
              </a:rPr>
              <a:t>90th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&lt; 10th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percentile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549964" y="5762743"/>
            <a:ext cx="841623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function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represents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probability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air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mass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arrives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at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receptor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site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during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“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high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incident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days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”,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after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having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observed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reside in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specific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geographic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area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1" grpId="0" animBg="1"/>
      <p:bldP spid="37920" grpId="0" build="p" animBg="1"/>
      <p:bldP spid="37921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469341" y="512763"/>
            <a:ext cx="58568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ATMOSPHERIC PARTICULATE MATTER (APM</a:t>
            </a:r>
            <a:r>
              <a:rPr lang="es-ES_tradnl" altLang="es-PR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34938" y="1033463"/>
            <a:ext cx="852566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HETEROGENEOUS GROUP OF COMPONENTS COMING FROM SEVERAL SOURCES</a:t>
            </a:r>
            <a:endParaRPr lang="es-ES_tradnl" altLang="es-PR" sz="1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200" name="Group 104"/>
          <p:cNvGrpSpPr>
            <a:grpSpLocks/>
          </p:cNvGrpSpPr>
          <p:nvPr/>
        </p:nvGrpSpPr>
        <p:grpSpPr bwMode="auto">
          <a:xfrm>
            <a:off x="125413" y="2232025"/>
            <a:ext cx="1622425" cy="533400"/>
            <a:chOff x="511" y="1368"/>
            <a:chExt cx="1022" cy="336"/>
          </a:xfrm>
        </p:grpSpPr>
        <p:sp>
          <p:nvSpPr>
            <p:cNvPr id="4118" name="Rectangle 22"/>
            <p:cNvSpPr>
              <a:spLocks noChangeArrowheads="1"/>
            </p:cNvSpPr>
            <p:nvPr/>
          </p:nvSpPr>
          <p:spPr bwMode="auto">
            <a:xfrm>
              <a:off x="528" y="1368"/>
              <a:ext cx="996" cy="33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11" y="1422"/>
              <a:ext cx="102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ES_tradnl" altLang="es-PR" sz="1600" b="1" dirty="0" smtClean="0"/>
                <a:t>PRIMARY APM</a:t>
              </a:r>
              <a:endParaRPr lang="es-ES_tradnl" altLang="es-PR" sz="1600" b="1" dirty="0"/>
            </a:p>
          </p:txBody>
        </p:sp>
      </p:grpSp>
      <p:grpSp>
        <p:nvGrpSpPr>
          <p:cNvPr id="4207" name="Group 111"/>
          <p:cNvGrpSpPr>
            <a:grpSpLocks/>
          </p:cNvGrpSpPr>
          <p:nvPr/>
        </p:nvGrpSpPr>
        <p:grpSpPr bwMode="auto">
          <a:xfrm>
            <a:off x="2844800" y="1585913"/>
            <a:ext cx="4802188" cy="1825626"/>
            <a:chOff x="2224" y="999"/>
            <a:chExt cx="3025" cy="1150"/>
          </a:xfrm>
        </p:grpSpPr>
        <p:sp>
          <p:nvSpPr>
            <p:cNvPr id="4131" name="Rectangle 35"/>
            <p:cNvSpPr>
              <a:spLocks noChangeArrowheads="1"/>
            </p:cNvSpPr>
            <p:nvPr/>
          </p:nvSpPr>
          <p:spPr bwMode="auto">
            <a:xfrm>
              <a:off x="2224" y="999"/>
              <a:ext cx="3025" cy="115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134" name="Text Box 38"/>
            <p:cNvSpPr txBox="1">
              <a:spLocks noChangeArrowheads="1"/>
            </p:cNvSpPr>
            <p:nvPr/>
          </p:nvSpPr>
          <p:spPr bwMode="auto">
            <a:xfrm>
              <a:off x="2524" y="1222"/>
              <a:ext cx="65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altLang="es-PR" sz="1400" b="1" dirty="0" smtClean="0"/>
                <a:t>NATURAL</a:t>
              </a:r>
              <a:endParaRPr lang="es-ES_tradnl" altLang="es-PR" sz="1400" b="1" dirty="0"/>
            </a:p>
          </p:txBody>
        </p:sp>
        <p:sp>
          <p:nvSpPr>
            <p:cNvPr id="4135" name="Text Box 39"/>
            <p:cNvSpPr txBox="1">
              <a:spLocks noChangeArrowheads="1"/>
            </p:cNvSpPr>
            <p:nvPr/>
          </p:nvSpPr>
          <p:spPr bwMode="auto">
            <a:xfrm>
              <a:off x="2572" y="1798"/>
              <a:ext cx="112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altLang="es-PR" sz="1400" b="1" dirty="0" smtClean="0"/>
                <a:t>ANTHROPOGENIC</a:t>
              </a:r>
              <a:endParaRPr lang="es-ES_tradnl" altLang="es-PR" sz="1400" b="1" dirty="0"/>
            </a:p>
          </p:txBody>
        </p:sp>
        <p:sp>
          <p:nvSpPr>
            <p:cNvPr id="4136" name="AutoShape 40"/>
            <p:cNvSpPr>
              <a:spLocks/>
            </p:cNvSpPr>
            <p:nvPr/>
          </p:nvSpPr>
          <p:spPr bwMode="auto">
            <a:xfrm>
              <a:off x="2332" y="1173"/>
              <a:ext cx="288" cy="864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grpSp>
          <p:nvGrpSpPr>
            <p:cNvPr id="4137" name="Group 41"/>
            <p:cNvGrpSpPr>
              <a:grpSpLocks/>
            </p:cNvGrpSpPr>
            <p:nvPr/>
          </p:nvGrpSpPr>
          <p:grpSpPr bwMode="auto">
            <a:xfrm>
              <a:off x="3340" y="1077"/>
              <a:ext cx="1091" cy="528"/>
              <a:chOff x="2064" y="816"/>
              <a:chExt cx="1091" cy="528"/>
            </a:xfrm>
          </p:grpSpPr>
          <p:sp>
            <p:nvSpPr>
              <p:cNvPr id="4138" name="AutoShape 42"/>
              <p:cNvSpPr>
                <a:spLocks/>
              </p:cNvSpPr>
              <p:nvPr/>
            </p:nvSpPr>
            <p:spPr bwMode="auto">
              <a:xfrm>
                <a:off x="2064" y="816"/>
                <a:ext cx="144" cy="528"/>
              </a:xfrm>
              <a:prstGeom prst="leftBrace">
                <a:avLst>
                  <a:gd name="adj1" fmla="val 30556"/>
                  <a:gd name="adj2" fmla="val 50000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4139" name="Text Box 43"/>
              <p:cNvSpPr txBox="1">
                <a:spLocks noChangeArrowheads="1"/>
              </p:cNvSpPr>
              <p:nvPr/>
            </p:nvSpPr>
            <p:spPr bwMode="auto">
              <a:xfrm>
                <a:off x="2160" y="841"/>
                <a:ext cx="995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000" b="1" dirty="0" smtClean="0"/>
                  <a:t>MINERAL DUST</a:t>
                </a:r>
                <a:endParaRPr lang="es-ES_tradnl" altLang="es-PR" sz="1000" b="1" dirty="0"/>
              </a:p>
              <a:p>
                <a:pPr eaLnBrk="0" hangingPunct="0"/>
                <a:r>
                  <a:rPr lang="es-ES_tradnl" altLang="es-PR" sz="1000" b="1" dirty="0" smtClean="0"/>
                  <a:t>SEA SPRAY</a:t>
                </a:r>
                <a:endParaRPr lang="es-ES_tradnl" altLang="es-PR" sz="1000" b="1" dirty="0"/>
              </a:p>
              <a:p>
                <a:pPr eaLnBrk="0" hangingPunct="0"/>
                <a:r>
                  <a:rPr lang="es-ES_tradnl" altLang="es-PR" sz="1000" b="1" dirty="0" smtClean="0"/>
                  <a:t>VOLCANOS</a:t>
                </a:r>
                <a:endParaRPr lang="es-ES_tradnl" altLang="es-PR" sz="1000" b="1" dirty="0"/>
              </a:p>
              <a:p>
                <a:pPr eaLnBrk="0" hangingPunct="0"/>
                <a:r>
                  <a:rPr lang="es-ES_tradnl" altLang="es-PR" sz="1000" b="1" dirty="0" smtClean="0"/>
                  <a:t>BIOLOGIC PARTICLES</a:t>
                </a:r>
                <a:endParaRPr lang="es-ES_tradnl" altLang="es-PR" sz="1000" b="1" dirty="0"/>
              </a:p>
            </p:txBody>
          </p:sp>
        </p:grpSp>
        <p:sp>
          <p:nvSpPr>
            <p:cNvPr id="4141" name="AutoShape 45"/>
            <p:cNvSpPr>
              <a:spLocks/>
            </p:cNvSpPr>
            <p:nvPr/>
          </p:nvSpPr>
          <p:spPr bwMode="auto">
            <a:xfrm>
              <a:off x="3820" y="1653"/>
              <a:ext cx="144" cy="432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142" name="Text Box 46"/>
            <p:cNvSpPr txBox="1">
              <a:spLocks noChangeArrowheads="1"/>
            </p:cNvSpPr>
            <p:nvPr/>
          </p:nvSpPr>
          <p:spPr bwMode="auto">
            <a:xfrm>
              <a:off x="3951" y="1695"/>
              <a:ext cx="117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altLang="es-PR" sz="1000" b="1" dirty="0" smtClean="0"/>
                <a:t>ROAD TRAFFIC</a:t>
              </a:r>
              <a:endParaRPr lang="es-ES_tradnl" altLang="es-PR" sz="1000" b="1" dirty="0"/>
            </a:p>
            <a:p>
              <a:pPr eaLnBrk="0" hangingPunct="0"/>
              <a:r>
                <a:rPr lang="es-ES_tradnl" altLang="es-PR" sz="1000" b="1" dirty="0" smtClean="0"/>
                <a:t>INDUSTRIAL ACTIVITIES</a:t>
              </a:r>
              <a:endParaRPr lang="es-ES_tradnl" altLang="es-PR" sz="1000" b="1" dirty="0"/>
            </a:p>
            <a:p>
              <a:pPr eaLnBrk="0" hangingPunct="0"/>
              <a:r>
                <a:rPr lang="es-ES_tradnl" altLang="es-PR" sz="1000" b="1" dirty="0" smtClean="0"/>
                <a:t>AGRICULTURE ACTIVITIES</a:t>
              </a:r>
              <a:endParaRPr lang="es-ES_tradnl" altLang="es-PR" sz="1000" b="1" dirty="0"/>
            </a:p>
          </p:txBody>
        </p:sp>
      </p:grpSp>
      <p:grpSp>
        <p:nvGrpSpPr>
          <p:cNvPr id="4204" name="Group 108"/>
          <p:cNvGrpSpPr>
            <a:grpSpLocks/>
          </p:cNvGrpSpPr>
          <p:nvPr/>
        </p:nvGrpSpPr>
        <p:grpSpPr bwMode="auto">
          <a:xfrm>
            <a:off x="138113" y="3886200"/>
            <a:ext cx="4098925" cy="2228850"/>
            <a:chOff x="87" y="2448"/>
            <a:chExt cx="2582" cy="1404"/>
          </a:xfrm>
        </p:grpSpPr>
        <p:sp>
          <p:nvSpPr>
            <p:cNvPr id="4146" name="Rectangle 50"/>
            <p:cNvSpPr>
              <a:spLocks noChangeArrowheads="1"/>
            </p:cNvSpPr>
            <p:nvPr/>
          </p:nvSpPr>
          <p:spPr bwMode="auto">
            <a:xfrm>
              <a:off x="87" y="2448"/>
              <a:ext cx="2582" cy="140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148" name="Text Box 52"/>
            <p:cNvSpPr txBox="1">
              <a:spLocks noChangeArrowheads="1"/>
            </p:cNvSpPr>
            <p:nvPr/>
          </p:nvSpPr>
          <p:spPr bwMode="auto">
            <a:xfrm>
              <a:off x="101" y="3060"/>
              <a:ext cx="125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altLang="es-PR" sz="1600" b="1" dirty="0" smtClean="0"/>
                <a:t>SECONDARY APM</a:t>
              </a:r>
              <a:endParaRPr lang="es-ES_tradnl" altLang="es-PR" sz="1600" b="1" dirty="0"/>
            </a:p>
          </p:txBody>
        </p:sp>
        <p:sp>
          <p:nvSpPr>
            <p:cNvPr id="4149" name="AutoShape 53"/>
            <p:cNvSpPr>
              <a:spLocks/>
            </p:cNvSpPr>
            <p:nvPr/>
          </p:nvSpPr>
          <p:spPr bwMode="auto">
            <a:xfrm>
              <a:off x="1349" y="2532"/>
              <a:ext cx="384" cy="1248"/>
            </a:xfrm>
            <a:prstGeom prst="leftBrace">
              <a:avLst>
                <a:gd name="adj1" fmla="val 27083"/>
                <a:gd name="adj2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150" name="Text Box 54"/>
            <p:cNvSpPr txBox="1">
              <a:spLocks noChangeArrowheads="1"/>
            </p:cNvSpPr>
            <p:nvPr/>
          </p:nvSpPr>
          <p:spPr bwMode="auto">
            <a:xfrm>
              <a:off x="1671" y="2565"/>
              <a:ext cx="76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altLang="es-PR" sz="1400" b="1" dirty="0" smtClean="0"/>
                <a:t>INORGANIC</a:t>
              </a:r>
              <a:endParaRPr lang="es-ES_tradnl" altLang="es-PR" sz="1400" b="1" dirty="0"/>
            </a:p>
          </p:txBody>
        </p:sp>
        <p:sp>
          <p:nvSpPr>
            <p:cNvPr id="4151" name="Text Box 55"/>
            <p:cNvSpPr txBox="1">
              <a:spLocks noChangeArrowheads="1"/>
            </p:cNvSpPr>
            <p:nvPr/>
          </p:nvSpPr>
          <p:spPr bwMode="auto">
            <a:xfrm>
              <a:off x="1589" y="2723"/>
              <a:ext cx="93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altLang="es-PR" sz="1200" b="1" dirty="0" smtClean="0"/>
                <a:t>Sulfates </a:t>
              </a:r>
              <a:r>
                <a:rPr lang="es-ES_tradnl" altLang="es-PR" sz="1200" b="1" dirty="0" err="1" smtClean="0"/>
                <a:t>from</a:t>
              </a:r>
              <a:r>
                <a:rPr lang="es-ES_tradnl" altLang="es-PR" sz="1200" b="1" dirty="0" smtClean="0"/>
                <a:t> SO</a:t>
              </a:r>
              <a:r>
                <a:rPr lang="es-ES_tradnl" altLang="es-PR" sz="1200" b="1" baseline="-25000" dirty="0" smtClean="0"/>
                <a:t>2</a:t>
              </a:r>
              <a:endParaRPr lang="es-ES_tradnl" altLang="es-PR" sz="1200" b="1" dirty="0"/>
            </a:p>
            <a:p>
              <a:pPr eaLnBrk="0" hangingPunct="0"/>
              <a:r>
                <a:rPr lang="es-ES_tradnl" altLang="es-PR" sz="1200" b="1" dirty="0" err="1" smtClean="0"/>
                <a:t>Nitrates</a:t>
              </a:r>
              <a:r>
                <a:rPr lang="es-ES_tradnl" altLang="es-PR" sz="1200" b="1" dirty="0" smtClean="0"/>
                <a:t> </a:t>
              </a:r>
              <a:r>
                <a:rPr lang="es-ES_tradnl" altLang="es-PR" sz="1200" b="1" dirty="0" err="1" smtClean="0"/>
                <a:t>from</a:t>
              </a:r>
              <a:r>
                <a:rPr lang="es-ES_tradnl" altLang="es-PR" sz="1200" b="1" dirty="0" smtClean="0"/>
                <a:t> </a:t>
              </a:r>
              <a:r>
                <a:rPr lang="es-ES_tradnl" altLang="es-PR" sz="1200" b="1" dirty="0" err="1"/>
                <a:t>NO</a:t>
              </a:r>
              <a:r>
                <a:rPr lang="es-ES_tradnl" altLang="es-PR" sz="1200" b="1" baseline="-25000" dirty="0" err="1"/>
                <a:t>x</a:t>
              </a:r>
              <a:endParaRPr lang="es-ES_tradnl" altLang="es-PR" sz="1200" b="1" dirty="0"/>
            </a:p>
          </p:txBody>
        </p:sp>
        <p:sp>
          <p:nvSpPr>
            <p:cNvPr id="4152" name="Text Box 56"/>
            <p:cNvSpPr txBox="1">
              <a:spLocks noChangeArrowheads="1"/>
            </p:cNvSpPr>
            <p:nvPr/>
          </p:nvSpPr>
          <p:spPr bwMode="auto">
            <a:xfrm>
              <a:off x="1632" y="3445"/>
              <a:ext cx="65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altLang="es-PR" sz="1400" b="1" dirty="0" smtClean="0"/>
                <a:t>ORGANIC</a:t>
              </a:r>
              <a:endParaRPr lang="es-ES_tradnl" altLang="es-PR" sz="1400" b="1" dirty="0"/>
            </a:p>
          </p:txBody>
        </p:sp>
        <p:sp>
          <p:nvSpPr>
            <p:cNvPr id="4153" name="Text Box 57"/>
            <p:cNvSpPr txBox="1">
              <a:spLocks noChangeArrowheads="1"/>
            </p:cNvSpPr>
            <p:nvPr/>
          </p:nvSpPr>
          <p:spPr bwMode="auto">
            <a:xfrm>
              <a:off x="1632" y="3587"/>
              <a:ext cx="63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altLang="es-PR" sz="1200" b="1" dirty="0" err="1" smtClean="0"/>
                <a:t>From</a:t>
              </a:r>
              <a:r>
                <a:rPr lang="es-ES_tradnl" altLang="es-PR" sz="1200" b="1" dirty="0" smtClean="0"/>
                <a:t> VOC</a:t>
              </a:r>
              <a:r>
                <a:rPr lang="es-ES_tradnl" altLang="es-PR" sz="1200" b="1" baseline="-25000" dirty="0" smtClean="0"/>
                <a:t>S</a:t>
              </a:r>
              <a:endParaRPr lang="es-ES_tradnl" altLang="es-PR" sz="1200" b="1" dirty="0"/>
            </a:p>
          </p:txBody>
        </p:sp>
      </p:grpSp>
      <p:grpSp>
        <p:nvGrpSpPr>
          <p:cNvPr id="4230" name="Group 134"/>
          <p:cNvGrpSpPr>
            <a:grpSpLocks/>
          </p:cNvGrpSpPr>
          <p:nvPr/>
        </p:nvGrpSpPr>
        <p:grpSpPr bwMode="auto">
          <a:xfrm>
            <a:off x="4489450" y="3505200"/>
            <a:ext cx="4478345" cy="1352550"/>
            <a:chOff x="2859" y="2432"/>
            <a:chExt cx="2821" cy="852"/>
          </a:xfrm>
        </p:grpSpPr>
        <p:sp>
          <p:nvSpPr>
            <p:cNvPr id="4170" name="Rectangle 74"/>
            <p:cNvSpPr>
              <a:spLocks noChangeArrowheads="1"/>
            </p:cNvSpPr>
            <p:nvPr/>
          </p:nvSpPr>
          <p:spPr bwMode="auto">
            <a:xfrm>
              <a:off x="2859" y="2432"/>
              <a:ext cx="2821" cy="85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178" name="AutoShape 82"/>
            <p:cNvSpPr>
              <a:spLocks/>
            </p:cNvSpPr>
            <p:nvPr/>
          </p:nvSpPr>
          <p:spPr bwMode="auto">
            <a:xfrm>
              <a:off x="2904" y="2577"/>
              <a:ext cx="240" cy="624"/>
            </a:xfrm>
            <a:prstGeom prst="leftBrace">
              <a:avLst>
                <a:gd name="adj1" fmla="val 21667"/>
                <a:gd name="adj2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grpSp>
          <p:nvGrpSpPr>
            <p:cNvPr id="4198" name="Group 102"/>
            <p:cNvGrpSpPr>
              <a:grpSpLocks/>
            </p:cNvGrpSpPr>
            <p:nvPr/>
          </p:nvGrpSpPr>
          <p:grpSpPr bwMode="auto">
            <a:xfrm>
              <a:off x="3027" y="2878"/>
              <a:ext cx="2582" cy="349"/>
              <a:chOff x="3216" y="2959"/>
              <a:chExt cx="2582" cy="349"/>
            </a:xfrm>
          </p:grpSpPr>
          <p:sp>
            <p:nvSpPr>
              <p:cNvPr id="4180" name="Text Box 84"/>
              <p:cNvSpPr txBox="1">
                <a:spLocks noChangeArrowheads="1"/>
              </p:cNvSpPr>
              <p:nvPr/>
            </p:nvSpPr>
            <p:spPr bwMode="auto">
              <a:xfrm>
                <a:off x="3216" y="3038"/>
                <a:ext cx="1122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400" b="1" dirty="0" smtClean="0"/>
                  <a:t>ANTHROPOGENIC</a:t>
                </a:r>
                <a:endParaRPr lang="es-ES_tradnl" altLang="es-PR" sz="1400" b="1" dirty="0"/>
              </a:p>
            </p:txBody>
          </p:sp>
          <p:sp>
            <p:nvSpPr>
              <p:cNvPr id="4185" name="Text Box 89"/>
              <p:cNvSpPr txBox="1">
                <a:spLocks noChangeArrowheads="1"/>
              </p:cNvSpPr>
              <p:nvPr/>
            </p:nvSpPr>
            <p:spPr bwMode="auto">
              <a:xfrm>
                <a:off x="4530" y="2959"/>
                <a:ext cx="126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000" b="1" dirty="0" smtClean="0"/>
                  <a:t>ROAD TRAFFIC</a:t>
                </a:r>
                <a:endParaRPr lang="es-ES_tradnl" altLang="es-PR" sz="1000" b="1" dirty="0"/>
              </a:p>
              <a:p>
                <a:pPr eaLnBrk="0" hangingPunct="0"/>
                <a:r>
                  <a:rPr lang="es-ES_tradnl" altLang="es-PR" sz="1000" b="1" dirty="0" smtClean="0"/>
                  <a:t>INDUSTRIAL ACTIVITIES</a:t>
                </a:r>
                <a:endParaRPr lang="es-ES_tradnl" altLang="es-PR" sz="1000" b="1" dirty="0"/>
              </a:p>
              <a:p>
                <a:pPr eaLnBrk="0" hangingPunct="0"/>
                <a:r>
                  <a:rPr lang="es-ES_tradnl" altLang="es-PR" sz="1000" b="1" dirty="0" smtClean="0"/>
                  <a:t>FOSSIL FUELS COMBUSTION</a:t>
                </a:r>
                <a:endParaRPr lang="es-ES_tradnl" altLang="es-PR" sz="1000" b="1" dirty="0"/>
              </a:p>
            </p:txBody>
          </p:sp>
          <p:sp>
            <p:nvSpPr>
              <p:cNvPr id="4186" name="AutoShape 90"/>
              <p:cNvSpPr>
                <a:spLocks/>
              </p:cNvSpPr>
              <p:nvPr/>
            </p:nvSpPr>
            <p:spPr bwMode="auto">
              <a:xfrm>
                <a:off x="4464" y="2974"/>
                <a:ext cx="144" cy="318"/>
              </a:xfrm>
              <a:prstGeom prst="leftBrace">
                <a:avLst>
                  <a:gd name="adj1" fmla="val 18403"/>
                  <a:gd name="adj2" fmla="val 50000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  <p:grpSp>
          <p:nvGrpSpPr>
            <p:cNvPr id="4197" name="Group 101"/>
            <p:cNvGrpSpPr>
              <a:grpSpLocks/>
            </p:cNvGrpSpPr>
            <p:nvPr/>
          </p:nvGrpSpPr>
          <p:grpSpPr bwMode="auto">
            <a:xfrm>
              <a:off x="3027" y="2506"/>
              <a:ext cx="2547" cy="349"/>
              <a:chOff x="3216" y="2587"/>
              <a:chExt cx="2547" cy="349"/>
            </a:xfrm>
          </p:grpSpPr>
          <p:sp>
            <p:nvSpPr>
              <p:cNvPr id="4179" name="Text Box 83"/>
              <p:cNvSpPr txBox="1">
                <a:spLocks noChangeArrowheads="1"/>
              </p:cNvSpPr>
              <p:nvPr/>
            </p:nvSpPr>
            <p:spPr bwMode="auto">
              <a:xfrm>
                <a:off x="3216" y="2666"/>
                <a:ext cx="654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400" b="1" dirty="0" smtClean="0"/>
                  <a:t>NATURAL</a:t>
                </a:r>
                <a:endParaRPr lang="es-ES_tradnl" altLang="es-PR" sz="1400" b="1" dirty="0"/>
              </a:p>
            </p:txBody>
          </p:sp>
          <p:sp>
            <p:nvSpPr>
              <p:cNvPr id="4184" name="AutoShape 88"/>
              <p:cNvSpPr>
                <a:spLocks/>
              </p:cNvSpPr>
              <p:nvPr/>
            </p:nvSpPr>
            <p:spPr bwMode="auto">
              <a:xfrm>
                <a:off x="4032" y="2596"/>
                <a:ext cx="144" cy="330"/>
              </a:xfrm>
              <a:prstGeom prst="leftBrace">
                <a:avLst>
                  <a:gd name="adj1" fmla="val 19097"/>
                  <a:gd name="adj2" fmla="val 50000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4187" name="Text Box 91"/>
              <p:cNvSpPr txBox="1">
                <a:spLocks noChangeArrowheads="1"/>
              </p:cNvSpPr>
              <p:nvPr/>
            </p:nvSpPr>
            <p:spPr bwMode="auto">
              <a:xfrm>
                <a:off x="4092" y="2587"/>
                <a:ext cx="1671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000" b="1" dirty="0" smtClean="0"/>
                  <a:t>VOLCANIC EMISSIONS</a:t>
                </a:r>
                <a:endParaRPr lang="es-ES_tradnl" altLang="es-PR" sz="1000" b="1" dirty="0"/>
              </a:p>
              <a:p>
                <a:pPr eaLnBrk="0" hangingPunct="0"/>
                <a:r>
                  <a:rPr lang="es-ES_tradnl" altLang="es-PR" sz="1000" b="1" dirty="0" smtClean="0"/>
                  <a:t>OCEANS</a:t>
                </a:r>
                <a:endParaRPr lang="es-ES_tradnl" altLang="es-PR" sz="1000" b="1" dirty="0"/>
              </a:p>
              <a:p>
                <a:pPr eaLnBrk="0" hangingPunct="0"/>
                <a:r>
                  <a:rPr lang="es-ES_tradnl" altLang="es-PR" sz="1000" b="1" dirty="0"/>
                  <a:t>ACTIVIDAD BACTERIANA TERRESTRE</a:t>
                </a:r>
              </a:p>
            </p:txBody>
          </p:sp>
        </p:grpSp>
      </p:grpSp>
      <p:sp>
        <p:nvSpPr>
          <p:cNvPr id="4201" name="AutoShape 105"/>
          <p:cNvSpPr>
            <a:spLocks noChangeArrowheads="1"/>
          </p:cNvSpPr>
          <p:nvPr/>
        </p:nvSpPr>
        <p:spPr bwMode="auto">
          <a:xfrm>
            <a:off x="1943100" y="2255838"/>
            <a:ext cx="700088" cy="485775"/>
          </a:xfrm>
          <a:prstGeom prst="rightArrow">
            <a:avLst>
              <a:gd name="adj1" fmla="val 50000"/>
              <a:gd name="adj2" fmla="val 3602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4203" name="AutoShape 107"/>
          <p:cNvSpPr>
            <a:spLocks noChangeArrowheads="1"/>
          </p:cNvSpPr>
          <p:nvPr/>
        </p:nvSpPr>
        <p:spPr bwMode="auto">
          <a:xfrm>
            <a:off x="4003675" y="3976688"/>
            <a:ext cx="4429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grpSp>
        <p:nvGrpSpPr>
          <p:cNvPr id="4228" name="Group 132"/>
          <p:cNvGrpSpPr>
            <a:grpSpLocks/>
          </p:cNvGrpSpPr>
          <p:nvPr/>
        </p:nvGrpSpPr>
        <p:grpSpPr bwMode="auto">
          <a:xfrm>
            <a:off x="4443413" y="5219700"/>
            <a:ext cx="4478334" cy="1123950"/>
            <a:chOff x="307" y="4872"/>
            <a:chExt cx="2821" cy="708"/>
          </a:xfrm>
        </p:grpSpPr>
        <p:sp>
          <p:nvSpPr>
            <p:cNvPr id="4209" name="Rectangle 113"/>
            <p:cNvSpPr>
              <a:spLocks noChangeArrowheads="1"/>
            </p:cNvSpPr>
            <p:nvPr/>
          </p:nvSpPr>
          <p:spPr bwMode="auto">
            <a:xfrm>
              <a:off x="307" y="4872"/>
              <a:ext cx="2821" cy="70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211" name="AutoShape 115"/>
            <p:cNvSpPr>
              <a:spLocks/>
            </p:cNvSpPr>
            <p:nvPr/>
          </p:nvSpPr>
          <p:spPr bwMode="auto">
            <a:xfrm>
              <a:off x="352" y="4957"/>
              <a:ext cx="246" cy="510"/>
            </a:xfrm>
            <a:prstGeom prst="leftBrace">
              <a:avLst>
                <a:gd name="adj1" fmla="val 17276"/>
                <a:gd name="adj2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grpSp>
          <p:nvGrpSpPr>
            <p:cNvPr id="4220" name="Group 124"/>
            <p:cNvGrpSpPr>
              <a:grpSpLocks/>
            </p:cNvGrpSpPr>
            <p:nvPr/>
          </p:nvGrpSpPr>
          <p:grpSpPr bwMode="auto">
            <a:xfrm>
              <a:off x="475" y="5157"/>
              <a:ext cx="2488" cy="360"/>
              <a:chOff x="3213" y="3650"/>
              <a:chExt cx="2488" cy="360"/>
            </a:xfrm>
          </p:grpSpPr>
          <p:sp>
            <p:nvSpPr>
              <p:cNvPr id="4221" name="Text Box 125"/>
              <p:cNvSpPr txBox="1">
                <a:spLocks noChangeArrowheads="1"/>
              </p:cNvSpPr>
              <p:nvPr/>
            </p:nvSpPr>
            <p:spPr bwMode="auto">
              <a:xfrm>
                <a:off x="3213" y="3735"/>
                <a:ext cx="118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400" b="1"/>
                  <a:t>ANTROPOGÉNICAS</a:t>
                </a:r>
              </a:p>
            </p:txBody>
          </p:sp>
          <p:sp>
            <p:nvSpPr>
              <p:cNvPr id="4222" name="Text Box 126"/>
              <p:cNvSpPr txBox="1">
                <a:spLocks noChangeArrowheads="1"/>
              </p:cNvSpPr>
              <p:nvPr/>
            </p:nvSpPr>
            <p:spPr bwMode="auto">
              <a:xfrm>
                <a:off x="4509" y="3656"/>
                <a:ext cx="1192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000" b="1" dirty="0" smtClean="0"/>
                  <a:t>TRAFFIC</a:t>
                </a:r>
                <a:endParaRPr lang="es-ES_tradnl" altLang="es-PR" sz="1000" b="1" dirty="0"/>
              </a:p>
              <a:p>
                <a:pPr eaLnBrk="0" hangingPunct="0"/>
                <a:r>
                  <a:rPr lang="es-ES_tradnl" altLang="es-PR" sz="1000" b="1" dirty="0" smtClean="0"/>
                  <a:t>FUEL EVAPORATION</a:t>
                </a:r>
                <a:endParaRPr lang="es-ES_tradnl" altLang="es-PR" sz="1000" b="1" dirty="0"/>
              </a:p>
              <a:p>
                <a:pPr eaLnBrk="0" hangingPunct="0"/>
                <a:r>
                  <a:rPr lang="es-ES_tradnl" altLang="es-PR" sz="1000" b="1" dirty="0" smtClean="0"/>
                  <a:t>COMBUSTION PROCESSES</a:t>
                </a:r>
                <a:endParaRPr lang="es-ES_tradnl" altLang="es-PR" sz="1000" b="1" dirty="0"/>
              </a:p>
            </p:txBody>
          </p:sp>
          <p:sp>
            <p:nvSpPr>
              <p:cNvPr id="4223" name="AutoShape 127"/>
              <p:cNvSpPr>
                <a:spLocks/>
              </p:cNvSpPr>
              <p:nvPr/>
            </p:nvSpPr>
            <p:spPr bwMode="auto">
              <a:xfrm>
                <a:off x="4455" y="3650"/>
                <a:ext cx="144" cy="360"/>
              </a:xfrm>
              <a:prstGeom prst="leftBrace">
                <a:avLst>
                  <a:gd name="adj1" fmla="val 20833"/>
                  <a:gd name="adj2" fmla="val 50000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  <p:grpSp>
          <p:nvGrpSpPr>
            <p:cNvPr id="4224" name="Group 128"/>
            <p:cNvGrpSpPr>
              <a:grpSpLocks/>
            </p:cNvGrpSpPr>
            <p:nvPr/>
          </p:nvGrpSpPr>
          <p:grpSpPr bwMode="auto">
            <a:xfrm>
              <a:off x="475" y="4969"/>
              <a:ext cx="1825" cy="204"/>
              <a:chOff x="3213" y="3462"/>
              <a:chExt cx="1825" cy="204"/>
            </a:xfrm>
          </p:grpSpPr>
          <p:sp>
            <p:nvSpPr>
              <p:cNvPr id="4225" name="Text Box 129"/>
              <p:cNvSpPr txBox="1">
                <a:spLocks noChangeArrowheads="1"/>
              </p:cNvSpPr>
              <p:nvPr/>
            </p:nvSpPr>
            <p:spPr bwMode="auto">
              <a:xfrm>
                <a:off x="3213" y="3469"/>
                <a:ext cx="80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400" b="1"/>
                  <a:t>NATURALES</a:t>
                </a:r>
              </a:p>
            </p:txBody>
          </p:sp>
          <p:sp>
            <p:nvSpPr>
              <p:cNvPr id="4226" name="AutoShape 130"/>
              <p:cNvSpPr>
                <a:spLocks/>
              </p:cNvSpPr>
              <p:nvPr/>
            </p:nvSpPr>
            <p:spPr bwMode="auto">
              <a:xfrm>
                <a:off x="4023" y="3462"/>
                <a:ext cx="96" cy="204"/>
              </a:xfrm>
              <a:prstGeom prst="leftBrace">
                <a:avLst>
                  <a:gd name="adj1" fmla="val 17708"/>
                  <a:gd name="adj2" fmla="val 50000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4227" name="Text Box 131"/>
              <p:cNvSpPr txBox="1">
                <a:spLocks noChangeArrowheads="1"/>
              </p:cNvSpPr>
              <p:nvPr/>
            </p:nvSpPr>
            <p:spPr bwMode="auto">
              <a:xfrm>
                <a:off x="4053" y="3486"/>
                <a:ext cx="985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000" b="1" dirty="0" smtClean="0"/>
                  <a:t>BIOGENIC EMISSIONS</a:t>
                </a:r>
                <a:endParaRPr lang="es-ES_tradnl" altLang="es-PR" sz="1000" b="1" dirty="0"/>
              </a:p>
            </p:txBody>
          </p:sp>
        </p:grpSp>
      </p:grpSp>
      <p:sp>
        <p:nvSpPr>
          <p:cNvPr id="4229" name="AutoShape 133"/>
          <p:cNvSpPr>
            <a:spLocks noChangeArrowheads="1"/>
          </p:cNvSpPr>
          <p:nvPr/>
        </p:nvSpPr>
        <p:spPr bwMode="auto">
          <a:xfrm>
            <a:off x="3775075" y="5513388"/>
            <a:ext cx="569913" cy="485775"/>
          </a:xfrm>
          <a:prstGeom prst="rightArrow">
            <a:avLst>
              <a:gd name="adj1" fmla="val 50000"/>
              <a:gd name="adj2" fmla="val 2933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grpSp>
        <p:nvGrpSpPr>
          <p:cNvPr id="4258" name="Group 162"/>
          <p:cNvGrpSpPr>
            <a:grpSpLocks/>
          </p:cNvGrpSpPr>
          <p:nvPr/>
        </p:nvGrpSpPr>
        <p:grpSpPr bwMode="auto">
          <a:xfrm>
            <a:off x="6515894" y="1256507"/>
            <a:ext cx="2209800" cy="3276600"/>
            <a:chOff x="4368" y="768"/>
            <a:chExt cx="1392" cy="2064"/>
          </a:xfrm>
        </p:grpSpPr>
        <p:sp>
          <p:nvSpPr>
            <p:cNvPr id="4247" name="AutoShape 151"/>
            <p:cNvSpPr>
              <a:spLocks noChangeArrowheads="1"/>
            </p:cNvSpPr>
            <p:nvPr/>
          </p:nvSpPr>
          <p:spPr bwMode="auto">
            <a:xfrm>
              <a:off x="4368" y="768"/>
              <a:ext cx="1392" cy="2064"/>
            </a:xfrm>
            <a:prstGeom prst="wedgeRectCallout">
              <a:avLst>
                <a:gd name="adj1" fmla="val -77227"/>
                <a:gd name="adj2" fmla="val -32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PR" altLang="es-PR" sz="2400">
                <a:latin typeface="Times New Roman" pitchFamily="18" charset="0"/>
              </a:endParaRPr>
            </a:p>
          </p:txBody>
        </p:sp>
        <p:pic>
          <p:nvPicPr>
            <p:cNvPr id="4248" name="Picture 15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816"/>
              <a:ext cx="1295" cy="1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62" name="Group 166"/>
          <p:cNvGrpSpPr>
            <a:grpSpLocks/>
          </p:cNvGrpSpPr>
          <p:nvPr/>
        </p:nvGrpSpPr>
        <p:grpSpPr bwMode="auto">
          <a:xfrm>
            <a:off x="4975228" y="2420144"/>
            <a:ext cx="3124200" cy="2133600"/>
            <a:chOff x="3783" y="1568"/>
            <a:chExt cx="1968" cy="1344"/>
          </a:xfrm>
        </p:grpSpPr>
        <p:sp>
          <p:nvSpPr>
            <p:cNvPr id="4250" name="AutoShape 154"/>
            <p:cNvSpPr>
              <a:spLocks noChangeArrowheads="1"/>
            </p:cNvSpPr>
            <p:nvPr/>
          </p:nvSpPr>
          <p:spPr bwMode="auto">
            <a:xfrm>
              <a:off x="3783" y="1568"/>
              <a:ext cx="1968" cy="1344"/>
            </a:xfrm>
            <a:prstGeom prst="wedgeRectCallout">
              <a:avLst>
                <a:gd name="adj1" fmla="val -28148"/>
                <a:gd name="adj2" fmla="val -612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PR" altLang="es-PR" sz="2400">
                <a:latin typeface="Times New Roman" pitchFamily="18" charset="0"/>
              </a:endParaRPr>
            </a:p>
          </p:txBody>
        </p:sp>
        <p:pic>
          <p:nvPicPr>
            <p:cNvPr id="4251" name="Picture 155" descr="volcano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" y="1616"/>
              <a:ext cx="1885" cy="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60" name="Group 164"/>
          <p:cNvGrpSpPr>
            <a:grpSpLocks/>
          </p:cNvGrpSpPr>
          <p:nvPr/>
        </p:nvGrpSpPr>
        <p:grpSpPr bwMode="auto">
          <a:xfrm>
            <a:off x="5856295" y="3509060"/>
            <a:ext cx="3200400" cy="2590800"/>
            <a:chOff x="3744" y="2199"/>
            <a:chExt cx="2016" cy="1632"/>
          </a:xfrm>
        </p:grpSpPr>
        <p:sp>
          <p:nvSpPr>
            <p:cNvPr id="4253" name="AutoShape 157"/>
            <p:cNvSpPr>
              <a:spLocks noChangeArrowheads="1"/>
            </p:cNvSpPr>
            <p:nvPr/>
          </p:nvSpPr>
          <p:spPr bwMode="auto">
            <a:xfrm>
              <a:off x="3744" y="2199"/>
              <a:ext cx="2016" cy="1632"/>
            </a:xfrm>
            <a:prstGeom prst="wedgeRectCallout">
              <a:avLst>
                <a:gd name="adj1" fmla="val -41171"/>
                <a:gd name="adj2" fmla="val -7469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PR" altLang="es-PR" sz="2400">
                <a:latin typeface="Times New Roman" pitchFamily="18" charset="0"/>
              </a:endParaRPr>
            </a:p>
          </p:txBody>
        </p:sp>
        <p:pic>
          <p:nvPicPr>
            <p:cNvPr id="4254" name="Picture 158" descr="trafico_centro_buena--194x15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247"/>
              <a:ext cx="1906" cy="1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61" name="Group 165"/>
          <p:cNvGrpSpPr>
            <a:grpSpLocks/>
          </p:cNvGrpSpPr>
          <p:nvPr/>
        </p:nvGrpSpPr>
        <p:grpSpPr bwMode="auto">
          <a:xfrm>
            <a:off x="6234120" y="3386932"/>
            <a:ext cx="2514600" cy="3276600"/>
            <a:chOff x="4176" y="2256"/>
            <a:chExt cx="1584" cy="2064"/>
          </a:xfrm>
        </p:grpSpPr>
        <p:sp>
          <p:nvSpPr>
            <p:cNvPr id="4256" name="AutoShape 160"/>
            <p:cNvSpPr>
              <a:spLocks noChangeArrowheads="1"/>
            </p:cNvSpPr>
            <p:nvPr/>
          </p:nvSpPr>
          <p:spPr bwMode="auto">
            <a:xfrm>
              <a:off x="4176" y="2256"/>
              <a:ext cx="1584" cy="2064"/>
            </a:xfrm>
            <a:prstGeom prst="wedgeRectCallout">
              <a:avLst>
                <a:gd name="adj1" fmla="val -13889"/>
                <a:gd name="adj2" fmla="val -6569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PR" altLang="es-PR" sz="2400">
                <a:latin typeface="Times New Roman" pitchFamily="18" charset="0"/>
              </a:endParaRPr>
            </a:p>
          </p:txBody>
        </p:sp>
        <p:graphicFrame>
          <p:nvGraphicFramePr>
            <p:cNvPr id="4257" name="Object 161"/>
            <p:cNvGraphicFramePr>
              <a:graphicFrameLocks noChangeAspect="1"/>
            </p:cNvGraphicFramePr>
            <p:nvPr/>
          </p:nvGraphicFramePr>
          <p:xfrm>
            <a:off x="4224" y="2304"/>
            <a:ext cx="1491" cy="1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78" name="Foto de Photo Editor" r:id="rId6" imgW="4571429" imgH="6095238" progId="">
                    <p:embed/>
                  </p:oleObj>
                </mc:Choice>
                <mc:Fallback>
                  <p:oleObj name="Foto de Photo Editor" r:id="rId6" imgW="4571429" imgH="6095238" progId="">
                    <p:embed/>
                    <p:pic>
                      <p:nvPicPr>
                        <p:cNvPr id="0" name="Picture 2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2304"/>
                          <a:ext cx="1491" cy="1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63" name="Group 167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264" name="Group 168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4265" name="Rectangle 16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4266" name="Text Box 170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9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INTRODUCTION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4267" name="Line 171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201" grpId="0" animBg="1"/>
      <p:bldP spid="4203" grpId="0" animBg="1"/>
      <p:bldP spid="42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605088" y="442913"/>
            <a:ext cx="392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Residence Time Analysis 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789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7895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6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RESIDENCE TIME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6857999" y="987914"/>
            <a:ext cx="1971675" cy="1739900"/>
            <a:chOff x="3312" y="2496"/>
            <a:chExt cx="1872" cy="1750"/>
          </a:xfrm>
        </p:grpSpPr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3312" y="2496"/>
              <a:ext cx="1872" cy="1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grpSp>
          <p:nvGrpSpPr>
            <p:cNvPr id="21" name="Group 12"/>
            <p:cNvGrpSpPr>
              <a:grpSpLocks/>
            </p:cNvGrpSpPr>
            <p:nvPr/>
          </p:nvGrpSpPr>
          <p:grpSpPr bwMode="auto">
            <a:xfrm>
              <a:off x="3360" y="2496"/>
              <a:ext cx="1796" cy="1577"/>
              <a:chOff x="3360" y="2496"/>
              <a:chExt cx="1796" cy="1577"/>
            </a:xfrm>
          </p:grpSpPr>
          <p:pic>
            <p:nvPicPr>
              <p:cNvPr id="23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496"/>
                <a:ext cx="1796" cy="1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3744" y="2784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>
                <a:off x="4080" y="2784"/>
                <a:ext cx="9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3744" y="4032"/>
              <a:ext cx="110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s-ES_tradnl" altLang="es-PR" sz="1100" b="1" dirty="0"/>
                <a:t>(</a:t>
              </a:r>
              <a:r>
                <a:rPr lang="es-ES_tradnl" altLang="es-PR" sz="1100" b="1" dirty="0" err="1"/>
                <a:t>Zeng</a:t>
              </a:r>
              <a:r>
                <a:rPr lang="es-ES_tradnl" altLang="es-PR" sz="1100" b="1" dirty="0"/>
                <a:t> </a:t>
              </a:r>
              <a:r>
                <a:rPr lang="es-ES_tradnl" altLang="es-PR" sz="1100" b="1" dirty="0" smtClean="0"/>
                <a:t>and </a:t>
              </a:r>
              <a:r>
                <a:rPr lang="es-ES_tradnl" altLang="es-PR" sz="1100" b="1" dirty="0" err="1"/>
                <a:t>Hopke</a:t>
              </a:r>
              <a:r>
                <a:rPr lang="es-ES_tradnl" altLang="es-PR" sz="1100" b="1" dirty="0"/>
                <a:t>, 1989)</a:t>
              </a:r>
            </a:p>
          </p:txBody>
        </p:sp>
      </p:grp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574674" y="1645139"/>
            <a:ext cx="509587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Areas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with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high</a:t>
            </a:r>
            <a:r>
              <a:rPr lang="es-ES" altLang="es-PR" sz="1600" b="1" dirty="0">
                <a:solidFill>
                  <a:schemeClr val="accent2"/>
                </a:solidFill>
              </a:rPr>
              <a:t> CPF can be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considered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as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source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regions</a:t>
            </a:r>
            <a:r>
              <a:rPr lang="es-ES" altLang="es-PR" sz="1600" b="1" dirty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the</a:t>
            </a:r>
            <a:r>
              <a:rPr lang="es-ES" altLang="es-PR" sz="1600" b="1" dirty="0">
                <a:solidFill>
                  <a:schemeClr val="accent2"/>
                </a:solidFill>
              </a:rPr>
              <a:t> APM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component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under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study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or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as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preferred</a:t>
            </a:r>
            <a:r>
              <a:rPr lang="es-ES" altLang="es-PR" sz="1600" b="1" dirty="0">
                <a:solidFill>
                  <a:schemeClr val="accent2"/>
                </a:solidFill>
              </a:rPr>
              <a:t> air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mass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pathways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7" name="AutoShape 38"/>
          <p:cNvSpPr>
            <a:spLocks noChangeArrowheads="1"/>
          </p:cNvSpPr>
          <p:nvPr/>
        </p:nvSpPr>
        <p:spPr bwMode="auto">
          <a:xfrm>
            <a:off x="5899149" y="1815002"/>
            <a:ext cx="569913" cy="485775"/>
          </a:xfrm>
          <a:prstGeom prst="rightArrow">
            <a:avLst>
              <a:gd name="adj1" fmla="val 50000"/>
              <a:gd name="adj2" fmla="val 2933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68059" y="3180572"/>
            <a:ext cx="856321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err="1" smtClean="0">
                <a:solidFill>
                  <a:schemeClr val="accent2"/>
                </a:solidFill>
              </a:rPr>
              <a:t>Different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tests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can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used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check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statistical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significance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every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CPF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</a:t>
            </a:r>
            <a:endParaRPr lang="es-ES" altLang="es-PR" sz="1600" b="1" baseline="-25000" dirty="0">
              <a:solidFill>
                <a:schemeClr val="accent2"/>
              </a:solidFill>
            </a:endParaRP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947861" y="3693688"/>
            <a:ext cx="7248277" cy="2718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PR" sz="1600" b="1" dirty="0" smtClean="0">
                <a:solidFill>
                  <a:schemeClr val="accent2"/>
                </a:solidFill>
              </a:rPr>
              <a:t>A “</a:t>
            </a:r>
            <a:r>
              <a:rPr lang="es-ES" altLang="es-PR" sz="1600" b="1" dirty="0" err="1" smtClean="0"/>
              <a:t>point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filter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”-&gt;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counting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less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X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not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taken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account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.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somewhat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subjective</a:t>
            </a:r>
            <a:endParaRPr lang="es-ES" altLang="es-PR" sz="1600" b="1" dirty="0" smtClean="0">
              <a:solidFill>
                <a:schemeClr val="accent2"/>
              </a:solidFill>
            </a:endParaRPr>
          </a:p>
          <a:p>
            <a:pPr algn="ctr"/>
            <a:endParaRPr lang="es-ES" altLang="es-PR" sz="1600" b="1" dirty="0" smtClean="0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“</a:t>
            </a:r>
            <a:r>
              <a:rPr lang="es-ES" altLang="es-PR" sz="1600" b="1" dirty="0" smtClean="0"/>
              <a:t>binomial test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” </a:t>
            </a:r>
            <a:r>
              <a:rPr lang="es-ES" altLang="es-PR" sz="1200" b="1" dirty="0">
                <a:solidFill>
                  <a:schemeClr val="accent2"/>
                </a:solidFill>
              </a:rPr>
              <a:t>(Vasconcelos et al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., 1996)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which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assumes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CPF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parameter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p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binomial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distribution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altLang="es-PR" sz="1600" b="1" baseline="-25000" dirty="0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PR" sz="1600" b="1" dirty="0" smtClean="0">
                <a:solidFill>
                  <a:schemeClr val="accent2"/>
                </a:solidFill>
              </a:rPr>
              <a:t>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smooth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map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/>
              <a:t>low-pass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filter</a:t>
            </a:r>
            <a:r>
              <a:rPr lang="es-ES" altLang="es-PR" sz="1600" b="1" dirty="0" smtClean="0"/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(9-point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filter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which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assures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that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significant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variations</a:t>
            </a:r>
            <a:r>
              <a:rPr lang="es-ES" altLang="es-PR" sz="1600" b="1" dirty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preserved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while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most</a:t>
            </a:r>
            <a:r>
              <a:rPr lang="es-ES" altLang="es-PR" sz="1600" b="1" dirty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insignificant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ones</a:t>
            </a:r>
            <a:r>
              <a:rPr lang="es-ES" altLang="es-PR" sz="1600" b="1" dirty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removed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altLang="es-PR" sz="1600" b="1" dirty="0" smtClean="0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Using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bootstrapping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techniques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(</a:t>
            </a:r>
            <a:r>
              <a:rPr lang="es-ES" altLang="es-PR" sz="1200" b="1" dirty="0" err="1" smtClean="0">
                <a:solidFill>
                  <a:schemeClr val="accent2"/>
                </a:solidFill>
              </a:rPr>
              <a:t>Hopke</a:t>
            </a:r>
            <a:r>
              <a:rPr lang="es-ES" altLang="es-PR" sz="1200" b="1" dirty="0" smtClean="0">
                <a:solidFill>
                  <a:schemeClr val="accent2"/>
                </a:solidFill>
              </a:rPr>
              <a:t> et al., 1995)</a:t>
            </a:r>
            <a:endParaRPr lang="es-ES" altLang="es-PR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18" name="Group 94"/>
          <p:cNvGrpSpPr>
            <a:grpSpLocks/>
          </p:cNvGrpSpPr>
          <p:nvPr/>
        </p:nvGrpSpPr>
        <p:grpSpPr bwMode="auto">
          <a:xfrm>
            <a:off x="3249613" y="1667145"/>
            <a:ext cx="2644775" cy="4381500"/>
            <a:chOff x="2012" y="1038"/>
            <a:chExt cx="1666" cy="2760"/>
          </a:xfrm>
        </p:grpSpPr>
        <p:pic>
          <p:nvPicPr>
            <p:cNvPr id="52309" name="Picture 85" descr="07ago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038"/>
              <a:ext cx="1666" cy="1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310" name="Group 86"/>
            <p:cNvGrpSpPr>
              <a:grpSpLocks/>
            </p:cNvGrpSpPr>
            <p:nvPr/>
          </p:nvGrpSpPr>
          <p:grpSpPr bwMode="auto">
            <a:xfrm>
              <a:off x="2062" y="1647"/>
              <a:ext cx="1488" cy="2151"/>
              <a:chOff x="2086" y="1455"/>
              <a:chExt cx="1488" cy="2151"/>
            </a:xfrm>
          </p:grpSpPr>
          <p:sp>
            <p:nvSpPr>
              <p:cNvPr id="52311" name="Oval 87"/>
              <p:cNvSpPr>
                <a:spLocks noChangeArrowheads="1"/>
              </p:cNvSpPr>
              <p:nvPr/>
            </p:nvSpPr>
            <p:spPr bwMode="auto">
              <a:xfrm>
                <a:off x="2798" y="1455"/>
                <a:ext cx="81" cy="7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2312" name="Line 88"/>
              <p:cNvSpPr>
                <a:spLocks noChangeShapeType="1"/>
              </p:cNvSpPr>
              <p:nvPr/>
            </p:nvSpPr>
            <p:spPr bwMode="auto">
              <a:xfrm flipV="1">
                <a:off x="2832" y="1494"/>
                <a:ext cx="10" cy="8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PR"/>
              </a:p>
            </p:txBody>
          </p:sp>
          <p:grpSp>
            <p:nvGrpSpPr>
              <p:cNvPr id="52313" name="Group 89"/>
              <p:cNvGrpSpPr>
                <a:grpSpLocks/>
              </p:cNvGrpSpPr>
              <p:nvPr/>
            </p:nvGrpSpPr>
            <p:grpSpPr bwMode="auto">
              <a:xfrm>
                <a:off x="2086" y="2342"/>
                <a:ext cx="1488" cy="1264"/>
                <a:chOff x="4272" y="1756"/>
                <a:chExt cx="1488" cy="1264"/>
              </a:xfrm>
            </p:grpSpPr>
            <p:grpSp>
              <p:nvGrpSpPr>
                <p:cNvPr id="52314" name="Group 90"/>
                <p:cNvGrpSpPr>
                  <a:grpSpLocks/>
                </p:cNvGrpSpPr>
                <p:nvPr/>
              </p:nvGrpSpPr>
              <p:grpSpPr bwMode="auto">
                <a:xfrm>
                  <a:off x="4368" y="1756"/>
                  <a:ext cx="1296" cy="1008"/>
                  <a:chOff x="3576" y="1596"/>
                  <a:chExt cx="1296" cy="1008"/>
                </a:xfrm>
              </p:grpSpPr>
              <p:pic>
                <p:nvPicPr>
                  <p:cNvPr id="52315" name="Picture 91" descr="escuelas_aguirre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76" y="1596"/>
                    <a:ext cx="1296" cy="100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231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4420" y="1620"/>
                    <a:ext cx="420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hangingPunct="0"/>
                    <a:r>
                      <a:rPr lang="en-GB" altLang="es-PR" sz="1600" b="1">
                        <a:solidFill>
                          <a:srgbClr val="000000"/>
                        </a:solidFill>
                      </a:rPr>
                      <a:t>Madrid</a:t>
                    </a:r>
                    <a:endParaRPr lang="en-GB" altLang="es-PR" sz="1600" b="1"/>
                  </a:p>
                </p:txBody>
              </p:sp>
            </p:grpSp>
            <p:sp>
              <p:nvSpPr>
                <p:cNvPr id="52317" name="Rectangle 93"/>
                <p:cNvSpPr>
                  <a:spLocks noChangeArrowheads="1"/>
                </p:cNvSpPr>
                <p:nvPr/>
              </p:nvSpPr>
              <p:spPr bwMode="auto">
                <a:xfrm>
                  <a:off x="4272" y="2808"/>
                  <a:ext cx="1488" cy="212"/>
                </a:xfrm>
                <a:prstGeom prst="rect">
                  <a:avLst/>
                </a:prstGeom>
                <a:solidFill>
                  <a:srgbClr val="96969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GB" altLang="es-PR" sz="1400" b="1"/>
                    <a:t>URBAN - ROAD TRAFFIC</a:t>
                  </a:r>
                  <a:r>
                    <a:rPr lang="en-GB" altLang="es-PR" sz="1600" b="1"/>
                    <a:t> </a:t>
                  </a:r>
                </a:p>
              </p:txBody>
            </p:sp>
          </p:grpSp>
        </p:grpSp>
      </p:grpSp>
      <p:grpSp>
        <p:nvGrpSpPr>
          <p:cNvPr id="52293" name="Group 69"/>
          <p:cNvGrpSpPr>
            <a:grpSpLocks/>
          </p:cNvGrpSpPr>
          <p:nvPr/>
        </p:nvGrpSpPr>
        <p:grpSpPr bwMode="auto">
          <a:xfrm>
            <a:off x="2338388" y="1513158"/>
            <a:ext cx="4467225" cy="4687887"/>
            <a:chOff x="1449" y="983"/>
            <a:chExt cx="2814" cy="2953"/>
          </a:xfrm>
        </p:grpSpPr>
        <p:sp>
          <p:nvSpPr>
            <p:cNvPr id="52235" name="Rectangle 11"/>
            <p:cNvSpPr>
              <a:spLocks noChangeArrowheads="1"/>
            </p:cNvSpPr>
            <p:nvPr/>
          </p:nvSpPr>
          <p:spPr bwMode="auto">
            <a:xfrm>
              <a:off x="1449" y="983"/>
              <a:ext cx="2814" cy="2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52238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" y="1040"/>
              <a:ext cx="2664" cy="2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107430" y="723474"/>
            <a:ext cx="69291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DESERT DUST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- Al)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2940011" y="2411683"/>
            <a:ext cx="1255506" cy="2717800"/>
            <a:chOff x="2940011" y="2411683"/>
            <a:chExt cx="1255506" cy="2717800"/>
          </a:xfrm>
        </p:grpSpPr>
        <p:sp>
          <p:nvSpPr>
            <p:cNvPr id="52240" name="Oval 16"/>
            <p:cNvSpPr>
              <a:spLocks noChangeArrowheads="1"/>
            </p:cNvSpPr>
            <p:nvPr/>
          </p:nvSpPr>
          <p:spPr bwMode="auto">
            <a:xfrm rot="1896190">
              <a:off x="2940011" y="4459558"/>
              <a:ext cx="538162" cy="66992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52243" name="Oval 19"/>
            <p:cNvSpPr>
              <a:spLocks noChangeArrowheads="1"/>
            </p:cNvSpPr>
            <p:nvPr/>
          </p:nvSpPr>
          <p:spPr bwMode="auto">
            <a:xfrm>
              <a:off x="3947867" y="2411683"/>
              <a:ext cx="247650" cy="35242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52292" name="Text Box 68"/>
          <p:cNvSpPr txBox="1">
            <a:spLocks noChangeArrowheads="1"/>
          </p:cNvSpPr>
          <p:nvPr/>
        </p:nvSpPr>
        <p:spPr bwMode="auto">
          <a:xfrm>
            <a:off x="1230829" y="6326458"/>
            <a:ext cx="6682342" cy="36933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altLang="es-PR" dirty="0" err="1" smtClean="0">
                <a:solidFill>
                  <a:schemeClr val="tx1"/>
                </a:solidFill>
              </a:rPr>
              <a:t>Potential</a:t>
            </a:r>
            <a:r>
              <a:rPr lang="es-ES" altLang="es-PR" dirty="0" smtClean="0">
                <a:solidFill>
                  <a:schemeClr val="tx1"/>
                </a:solidFill>
              </a:rPr>
              <a:t> </a:t>
            </a:r>
            <a:r>
              <a:rPr lang="es-ES" altLang="es-PR" dirty="0" err="1" smtClean="0">
                <a:solidFill>
                  <a:schemeClr val="tx1"/>
                </a:solidFill>
              </a:rPr>
              <a:t>source</a:t>
            </a:r>
            <a:r>
              <a:rPr lang="es-ES" altLang="es-PR" dirty="0" smtClean="0">
                <a:solidFill>
                  <a:schemeClr val="tx1"/>
                </a:solidFill>
              </a:rPr>
              <a:t> </a:t>
            </a:r>
            <a:r>
              <a:rPr lang="es-ES" altLang="es-PR" dirty="0" err="1" smtClean="0">
                <a:solidFill>
                  <a:schemeClr val="tx1"/>
                </a:solidFill>
              </a:rPr>
              <a:t>regions</a:t>
            </a:r>
            <a:r>
              <a:rPr lang="es-ES" altLang="es-PR" dirty="0" smtClean="0">
                <a:solidFill>
                  <a:schemeClr val="tx1"/>
                </a:solidFill>
              </a:rPr>
              <a:t>: </a:t>
            </a:r>
            <a:r>
              <a:rPr lang="es-ES" altLang="es-PR" dirty="0" err="1" smtClean="0">
                <a:solidFill>
                  <a:schemeClr val="tx1"/>
                </a:solidFill>
              </a:rPr>
              <a:t>Algeria</a:t>
            </a:r>
            <a:r>
              <a:rPr lang="es-ES" altLang="es-PR" dirty="0">
                <a:solidFill>
                  <a:schemeClr val="tx1"/>
                </a:solidFill>
              </a:rPr>
              <a:t>, </a:t>
            </a:r>
            <a:r>
              <a:rPr lang="es-ES" altLang="es-PR" dirty="0" smtClean="0">
                <a:solidFill>
                  <a:schemeClr val="tx1"/>
                </a:solidFill>
              </a:rPr>
              <a:t>Western Sahara and </a:t>
            </a:r>
            <a:r>
              <a:rPr lang="es-ES" altLang="es-PR" dirty="0" err="1" smtClean="0">
                <a:solidFill>
                  <a:schemeClr val="tx1"/>
                </a:solidFill>
              </a:rPr>
              <a:t>Morocco</a:t>
            </a:r>
            <a:endParaRPr lang="es-ES" altLang="es-PR" dirty="0">
              <a:solidFill>
                <a:schemeClr val="tx1"/>
              </a:solidFill>
            </a:endParaRPr>
          </a:p>
        </p:txBody>
      </p:sp>
      <p:grpSp>
        <p:nvGrpSpPr>
          <p:cNvPr id="52308" name="Group 84"/>
          <p:cNvGrpSpPr>
            <a:grpSpLocks/>
          </p:cNvGrpSpPr>
          <p:nvPr/>
        </p:nvGrpSpPr>
        <p:grpSpPr bwMode="auto">
          <a:xfrm>
            <a:off x="3291059" y="2708545"/>
            <a:ext cx="2924175" cy="2535238"/>
            <a:chOff x="2095" y="1694"/>
            <a:chExt cx="1842" cy="1597"/>
          </a:xfrm>
        </p:grpSpPr>
        <p:grpSp>
          <p:nvGrpSpPr>
            <p:cNvPr id="52294" name="Group 70"/>
            <p:cNvGrpSpPr>
              <a:grpSpLocks/>
            </p:cNvGrpSpPr>
            <p:nvPr/>
          </p:nvGrpSpPr>
          <p:grpSpPr bwMode="auto">
            <a:xfrm>
              <a:off x="3327" y="1716"/>
              <a:ext cx="598" cy="367"/>
              <a:chOff x="3327" y="1716"/>
              <a:chExt cx="598" cy="367"/>
            </a:xfrm>
          </p:grpSpPr>
          <p:sp>
            <p:nvSpPr>
              <p:cNvPr id="52244" name="Oval 20"/>
              <p:cNvSpPr>
                <a:spLocks noChangeArrowheads="1"/>
              </p:cNvSpPr>
              <p:nvPr/>
            </p:nvSpPr>
            <p:spPr bwMode="auto">
              <a:xfrm>
                <a:off x="3611" y="1724"/>
                <a:ext cx="314" cy="359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2251" name="Oval 27"/>
              <p:cNvSpPr>
                <a:spLocks noChangeArrowheads="1"/>
              </p:cNvSpPr>
              <p:nvPr/>
            </p:nvSpPr>
            <p:spPr bwMode="auto">
              <a:xfrm rot="7551771">
                <a:off x="3281" y="1875"/>
                <a:ext cx="254" cy="161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2253" name="Oval 29"/>
              <p:cNvSpPr>
                <a:spLocks noChangeArrowheads="1"/>
              </p:cNvSpPr>
              <p:nvPr/>
            </p:nvSpPr>
            <p:spPr bwMode="auto">
              <a:xfrm rot="3622887">
                <a:off x="3504" y="1655"/>
                <a:ext cx="151" cy="273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  <p:grpSp>
          <p:nvGrpSpPr>
            <p:cNvPr id="52295" name="Group 71"/>
            <p:cNvGrpSpPr>
              <a:grpSpLocks/>
            </p:cNvGrpSpPr>
            <p:nvPr/>
          </p:nvGrpSpPr>
          <p:grpSpPr bwMode="auto">
            <a:xfrm>
              <a:off x="3339" y="2924"/>
              <a:ext cx="598" cy="367"/>
              <a:chOff x="3327" y="1716"/>
              <a:chExt cx="598" cy="367"/>
            </a:xfrm>
          </p:grpSpPr>
          <p:sp>
            <p:nvSpPr>
              <p:cNvPr id="52296" name="Oval 72"/>
              <p:cNvSpPr>
                <a:spLocks noChangeArrowheads="1"/>
              </p:cNvSpPr>
              <p:nvPr/>
            </p:nvSpPr>
            <p:spPr bwMode="auto">
              <a:xfrm>
                <a:off x="3611" y="1724"/>
                <a:ext cx="314" cy="359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2297" name="Oval 73"/>
              <p:cNvSpPr>
                <a:spLocks noChangeArrowheads="1"/>
              </p:cNvSpPr>
              <p:nvPr/>
            </p:nvSpPr>
            <p:spPr bwMode="auto">
              <a:xfrm rot="7551771">
                <a:off x="3281" y="1875"/>
                <a:ext cx="254" cy="161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2298" name="Oval 74"/>
              <p:cNvSpPr>
                <a:spLocks noChangeArrowheads="1"/>
              </p:cNvSpPr>
              <p:nvPr/>
            </p:nvSpPr>
            <p:spPr bwMode="auto">
              <a:xfrm rot="3622887">
                <a:off x="3504" y="1655"/>
                <a:ext cx="151" cy="273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  <p:grpSp>
          <p:nvGrpSpPr>
            <p:cNvPr id="52299" name="Group 75"/>
            <p:cNvGrpSpPr>
              <a:grpSpLocks/>
            </p:cNvGrpSpPr>
            <p:nvPr/>
          </p:nvGrpSpPr>
          <p:grpSpPr bwMode="auto">
            <a:xfrm>
              <a:off x="2095" y="2920"/>
              <a:ext cx="598" cy="367"/>
              <a:chOff x="3327" y="1716"/>
              <a:chExt cx="598" cy="367"/>
            </a:xfrm>
          </p:grpSpPr>
          <p:sp>
            <p:nvSpPr>
              <p:cNvPr id="52300" name="Oval 76"/>
              <p:cNvSpPr>
                <a:spLocks noChangeArrowheads="1"/>
              </p:cNvSpPr>
              <p:nvPr/>
            </p:nvSpPr>
            <p:spPr bwMode="auto">
              <a:xfrm>
                <a:off x="3611" y="1724"/>
                <a:ext cx="314" cy="359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2301" name="Oval 77"/>
              <p:cNvSpPr>
                <a:spLocks noChangeArrowheads="1"/>
              </p:cNvSpPr>
              <p:nvPr/>
            </p:nvSpPr>
            <p:spPr bwMode="auto">
              <a:xfrm rot="7551771">
                <a:off x="3281" y="1875"/>
                <a:ext cx="254" cy="161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2302" name="Oval 78"/>
              <p:cNvSpPr>
                <a:spLocks noChangeArrowheads="1"/>
              </p:cNvSpPr>
              <p:nvPr/>
            </p:nvSpPr>
            <p:spPr bwMode="auto">
              <a:xfrm rot="3622887">
                <a:off x="3504" y="1655"/>
                <a:ext cx="151" cy="273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  <p:grpSp>
          <p:nvGrpSpPr>
            <p:cNvPr id="52304" name="Group 80"/>
            <p:cNvGrpSpPr>
              <a:grpSpLocks/>
            </p:cNvGrpSpPr>
            <p:nvPr/>
          </p:nvGrpSpPr>
          <p:grpSpPr bwMode="auto">
            <a:xfrm>
              <a:off x="2105" y="1694"/>
              <a:ext cx="598" cy="367"/>
              <a:chOff x="3327" y="1716"/>
              <a:chExt cx="598" cy="367"/>
            </a:xfrm>
          </p:grpSpPr>
          <p:sp>
            <p:nvSpPr>
              <p:cNvPr id="52305" name="Oval 81"/>
              <p:cNvSpPr>
                <a:spLocks noChangeArrowheads="1"/>
              </p:cNvSpPr>
              <p:nvPr/>
            </p:nvSpPr>
            <p:spPr bwMode="auto">
              <a:xfrm>
                <a:off x="3611" y="1724"/>
                <a:ext cx="314" cy="359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2306" name="Oval 82"/>
              <p:cNvSpPr>
                <a:spLocks noChangeArrowheads="1"/>
              </p:cNvSpPr>
              <p:nvPr/>
            </p:nvSpPr>
            <p:spPr bwMode="auto">
              <a:xfrm rot="7551771">
                <a:off x="3281" y="1875"/>
                <a:ext cx="254" cy="161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2307" name="Oval 83"/>
              <p:cNvSpPr>
                <a:spLocks noChangeArrowheads="1"/>
              </p:cNvSpPr>
              <p:nvPr/>
            </p:nvSpPr>
            <p:spPr bwMode="auto">
              <a:xfrm rot="3622887">
                <a:off x="3504" y="1655"/>
                <a:ext cx="151" cy="273"/>
              </a:xfrm>
              <a:prstGeom prst="ellips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</p:grpSp>
      <p:grpSp>
        <p:nvGrpSpPr>
          <p:cNvPr id="42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3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45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46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2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RESIDENCE TIME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44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918921" y="696463"/>
            <a:ext cx="7306159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smtClean="0"/>
              <a:t>RTA </a:t>
            </a:r>
            <a:r>
              <a:rPr lang="es-ES" altLang="es-PR" sz="1600" b="1" dirty="0"/>
              <a:t>– </a:t>
            </a:r>
            <a:r>
              <a:rPr lang="es-ES" altLang="es-PR" sz="1600" b="1" dirty="0" err="1" smtClean="0"/>
              <a:t>urban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traffic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site</a:t>
            </a:r>
            <a:r>
              <a:rPr lang="es-ES" altLang="es-PR" sz="1600" b="1" dirty="0" smtClean="0"/>
              <a:t> in Madrid, a case </a:t>
            </a:r>
            <a:r>
              <a:rPr lang="es-ES" altLang="es-PR" sz="1600" b="1" dirty="0" err="1" smtClean="0"/>
              <a:t>study</a:t>
            </a:r>
            <a:r>
              <a:rPr lang="es-ES" altLang="es-PR" sz="1600" b="1" dirty="0" smtClean="0"/>
              <a:t> (Salvador et al., 2004)</a:t>
            </a:r>
            <a:endParaRPr lang="es-ES" altLang="es-P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92" grpId="0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41" name="Group 93"/>
          <p:cNvGrpSpPr>
            <a:grpSpLocks/>
          </p:cNvGrpSpPr>
          <p:nvPr/>
        </p:nvGrpSpPr>
        <p:grpSpPr bwMode="auto">
          <a:xfrm>
            <a:off x="3251200" y="1336026"/>
            <a:ext cx="2644775" cy="4432300"/>
            <a:chOff x="2036" y="846"/>
            <a:chExt cx="1666" cy="2792"/>
          </a:xfrm>
        </p:grpSpPr>
        <p:pic>
          <p:nvPicPr>
            <p:cNvPr id="53342" name="Picture 94" descr="07ago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" y="846"/>
              <a:ext cx="1666" cy="1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343" name="Oval 95"/>
            <p:cNvSpPr>
              <a:spLocks noChangeArrowheads="1"/>
            </p:cNvSpPr>
            <p:nvPr/>
          </p:nvSpPr>
          <p:spPr bwMode="auto">
            <a:xfrm>
              <a:off x="2804" y="1398"/>
              <a:ext cx="81" cy="7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53344" name="Line 96"/>
            <p:cNvSpPr>
              <a:spLocks noChangeShapeType="1"/>
            </p:cNvSpPr>
            <p:nvPr/>
          </p:nvSpPr>
          <p:spPr bwMode="auto">
            <a:xfrm flipH="1" flipV="1">
              <a:off x="2842" y="1430"/>
              <a:ext cx="4" cy="9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PR"/>
            </a:p>
          </p:txBody>
        </p:sp>
        <p:grpSp>
          <p:nvGrpSpPr>
            <p:cNvPr id="53345" name="Group 97"/>
            <p:cNvGrpSpPr>
              <a:grpSpLocks/>
            </p:cNvGrpSpPr>
            <p:nvPr/>
          </p:nvGrpSpPr>
          <p:grpSpPr bwMode="auto">
            <a:xfrm>
              <a:off x="2137" y="2386"/>
              <a:ext cx="1466" cy="1252"/>
              <a:chOff x="3870" y="280"/>
              <a:chExt cx="1466" cy="1252"/>
            </a:xfrm>
          </p:grpSpPr>
          <p:grpSp>
            <p:nvGrpSpPr>
              <p:cNvPr id="53346" name="Group 98"/>
              <p:cNvGrpSpPr>
                <a:grpSpLocks/>
              </p:cNvGrpSpPr>
              <p:nvPr/>
            </p:nvGrpSpPr>
            <p:grpSpPr bwMode="auto">
              <a:xfrm>
                <a:off x="3917" y="280"/>
                <a:ext cx="1372" cy="1090"/>
                <a:chOff x="1866" y="3196"/>
                <a:chExt cx="1372" cy="1090"/>
              </a:xfrm>
            </p:grpSpPr>
            <p:grpSp>
              <p:nvGrpSpPr>
                <p:cNvPr id="53347" name="Group 99"/>
                <p:cNvGrpSpPr>
                  <a:grpSpLocks/>
                </p:cNvGrpSpPr>
                <p:nvPr/>
              </p:nvGrpSpPr>
              <p:grpSpPr bwMode="auto">
                <a:xfrm>
                  <a:off x="1866" y="3196"/>
                  <a:ext cx="1372" cy="1090"/>
                  <a:chOff x="3300" y="92"/>
                  <a:chExt cx="1372" cy="1090"/>
                </a:xfrm>
              </p:grpSpPr>
              <p:pic>
                <p:nvPicPr>
                  <p:cNvPr id="53348" name="Picture 100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00" y="92"/>
                    <a:ext cx="1336" cy="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3349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4636" y="1028"/>
                    <a:ext cx="3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hangingPunct="0"/>
                    <a:r>
                      <a:rPr lang="en-GB" altLang="es-PR" sz="1600" b="1">
                        <a:solidFill>
                          <a:srgbClr val="000000"/>
                        </a:solidFill>
                      </a:rPr>
                      <a:t> </a:t>
                    </a:r>
                    <a:endParaRPr lang="en-GB" altLang="es-PR" sz="1600" b="1"/>
                  </a:p>
                </p:txBody>
              </p:sp>
            </p:grpSp>
            <p:sp>
              <p:nvSpPr>
                <p:cNvPr id="53350" name="Rectangle 102"/>
                <p:cNvSpPr>
                  <a:spLocks noChangeArrowheads="1"/>
                </p:cNvSpPr>
                <p:nvPr/>
              </p:nvSpPr>
              <p:spPr bwMode="auto">
                <a:xfrm>
                  <a:off x="2443" y="3217"/>
                  <a:ext cx="724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altLang="es-PR" sz="1600" b="1">
                      <a:solidFill>
                        <a:srgbClr val="000000"/>
                      </a:solidFill>
                    </a:rPr>
                    <a:t>Alcobendas</a:t>
                  </a:r>
                  <a:endParaRPr lang="en-GB" altLang="es-PR" sz="1600" b="1"/>
                </a:p>
              </p:txBody>
            </p:sp>
          </p:grpSp>
          <p:sp>
            <p:nvSpPr>
              <p:cNvPr id="53351" name="Rectangle 103"/>
              <p:cNvSpPr>
                <a:spLocks noChangeArrowheads="1"/>
              </p:cNvSpPr>
              <p:nvPr/>
            </p:nvSpPr>
            <p:spPr bwMode="auto">
              <a:xfrm>
                <a:off x="3870" y="1340"/>
                <a:ext cx="1466" cy="1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GB" altLang="es-PR" sz="1400" b="1"/>
                  <a:t>URBAN BACKGROUND</a:t>
                </a:r>
              </a:p>
            </p:txBody>
          </p:sp>
        </p:grpSp>
      </p:grpSp>
      <p:grpSp>
        <p:nvGrpSpPr>
          <p:cNvPr id="53300" name="Group 52"/>
          <p:cNvGrpSpPr>
            <a:grpSpLocks/>
          </p:cNvGrpSpPr>
          <p:nvPr/>
        </p:nvGrpSpPr>
        <p:grpSpPr bwMode="auto">
          <a:xfrm>
            <a:off x="2286000" y="1275701"/>
            <a:ext cx="4572000" cy="4718050"/>
            <a:chOff x="1428" y="1102"/>
            <a:chExt cx="2970" cy="3110"/>
          </a:xfrm>
        </p:grpSpPr>
        <p:sp>
          <p:nvSpPr>
            <p:cNvPr id="53296" name="Rectangle 48"/>
            <p:cNvSpPr>
              <a:spLocks noChangeArrowheads="1"/>
            </p:cNvSpPr>
            <p:nvPr/>
          </p:nvSpPr>
          <p:spPr bwMode="auto">
            <a:xfrm>
              <a:off x="1428" y="1102"/>
              <a:ext cx="2970" cy="3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53299" name="Picture 5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" y="1137"/>
              <a:ext cx="2887" cy="3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3329" name="Group 81"/>
          <p:cNvGrpSpPr>
            <a:grpSpLocks/>
          </p:cNvGrpSpPr>
          <p:nvPr/>
        </p:nvGrpSpPr>
        <p:grpSpPr bwMode="auto">
          <a:xfrm>
            <a:off x="3051175" y="2261539"/>
            <a:ext cx="1219200" cy="2624137"/>
            <a:chOff x="1922" y="1555"/>
            <a:chExt cx="768" cy="1653"/>
          </a:xfrm>
        </p:grpSpPr>
        <p:sp>
          <p:nvSpPr>
            <p:cNvPr id="53258" name="Oval 10"/>
            <p:cNvSpPr>
              <a:spLocks noChangeArrowheads="1"/>
            </p:cNvSpPr>
            <p:nvPr/>
          </p:nvSpPr>
          <p:spPr bwMode="auto">
            <a:xfrm rot="1896190">
              <a:off x="1922" y="2774"/>
              <a:ext cx="292" cy="434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53259" name="Oval 11"/>
            <p:cNvSpPr>
              <a:spLocks noChangeArrowheads="1"/>
            </p:cNvSpPr>
            <p:nvPr/>
          </p:nvSpPr>
          <p:spPr bwMode="auto">
            <a:xfrm>
              <a:off x="2414" y="1555"/>
              <a:ext cx="276" cy="138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53322" name="Text Box 74"/>
          <p:cNvSpPr txBox="1">
            <a:spLocks noChangeArrowheads="1"/>
          </p:cNvSpPr>
          <p:nvPr/>
        </p:nvSpPr>
        <p:spPr bwMode="auto">
          <a:xfrm>
            <a:off x="962954" y="6091481"/>
            <a:ext cx="728932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dirty="0" err="1"/>
              <a:t>Potential</a:t>
            </a:r>
            <a:r>
              <a:rPr lang="es-ES" altLang="es-PR" dirty="0"/>
              <a:t> </a:t>
            </a:r>
            <a:r>
              <a:rPr lang="es-ES" altLang="es-PR" dirty="0" err="1"/>
              <a:t>source</a:t>
            </a:r>
            <a:r>
              <a:rPr lang="es-ES" altLang="es-PR" dirty="0"/>
              <a:t> </a:t>
            </a:r>
            <a:r>
              <a:rPr lang="es-ES" altLang="es-PR" dirty="0" err="1"/>
              <a:t>regions</a:t>
            </a:r>
            <a:r>
              <a:rPr lang="es-ES" altLang="es-PR" dirty="0"/>
              <a:t>: </a:t>
            </a:r>
            <a:r>
              <a:rPr lang="es-ES" altLang="es-PR" dirty="0" smtClean="0"/>
              <a:t>western </a:t>
            </a:r>
            <a:r>
              <a:rPr lang="es-ES" altLang="es-PR" dirty="0" err="1" smtClean="0"/>
              <a:t>Algeria</a:t>
            </a:r>
            <a:r>
              <a:rPr lang="es-ES" altLang="es-PR" dirty="0"/>
              <a:t>, Mauritania</a:t>
            </a:r>
            <a:r>
              <a:rPr lang="es-ES" altLang="es-PR" dirty="0" smtClean="0"/>
              <a:t>, Western </a:t>
            </a:r>
            <a:r>
              <a:rPr lang="es-ES" altLang="es-PR" dirty="0"/>
              <a:t>Sahara and </a:t>
            </a:r>
            <a:r>
              <a:rPr lang="es-ES" altLang="es-PR" dirty="0" err="1" smtClean="0"/>
              <a:t>Morocco</a:t>
            </a:r>
            <a:endParaRPr lang="es-ES" altLang="es-PR" dirty="0"/>
          </a:p>
        </p:txBody>
      </p:sp>
      <p:grpSp>
        <p:nvGrpSpPr>
          <p:cNvPr id="53328" name="Group 80"/>
          <p:cNvGrpSpPr>
            <a:grpSpLocks/>
          </p:cNvGrpSpPr>
          <p:nvPr/>
        </p:nvGrpSpPr>
        <p:grpSpPr bwMode="auto">
          <a:xfrm>
            <a:off x="3246438" y="2523476"/>
            <a:ext cx="2849562" cy="2400300"/>
            <a:chOff x="2045" y="1720"/>
            <a:chExt cx="1795" cy="1512"/>
          </a:xfrm>
        </p:grpSpPr>
        <p:sp>
          <p:nvSpPr>
            <p:cNvPr id="53319" name="Oval 71"/>
            <p:cNvSpPr>
              <a:spLocks noChangeArrowheads="1"/>
            </p:cNvSpPr>
            <p:nvPr/>
          </p:nvSpPr>
          <p:spPr bwMode="auto">
            <a:xfrm rot="3214514">
              <a:off x="3434" y="2873"/>
              <a:ext cx="246" cy="451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53326" name="Oval 78"/>
            <p:cNvSpPr>
              <a:spLocks noChangeArrowheads="1"/>
            </p:cNvSpPr>
            <p:nvPr/>
          </p:nvSpPr>
          <p:spPr bwMode="auto">
            <a:xfrm rot="3214514">
              <a:off x="3492" y="1617"/>
              <a:ext cx="246" cy="451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53327" name="Oval 79"/>
            <p:cNvSpPr>
              <a:spLocks noChangeArrowheads="1"/>
            </p:cNvSpPr>
            <p:nvPr/>
          </p:nvSpPr>
          <p:spPr bwMode="auto">
            <a:xfrm rot="3214514">
              <a:off x="2148" y="2883"/>
              <a:ext cx="246" cy="451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107430" y="409575"/>
            <a:ext cx="69291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DESERT DUST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- Al)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grpSp>
        <p:nvGrpSpPr>
          <p:cNvPr id="32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3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5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2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RESIDENCE TIME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4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46" name="Group 10"/>
          <p:cNvGrpSpPr>
            <a:grpSpLocks/>
          </p:cNvGrpSpPr>
          <p:nvPr/>
        </p:nvGrpSpPr>
        <p:grpSpPr bwMode="auto">
          <a:xfrm>
            <a:off x="2349500" y="1640348"/>
            <a:ext cx="4876800" cy="4114800"/>
            <a:chOff x="1344" y="1200"/>
            <a:chExt cx="3072" cy="2592"/>
          </a:xfrm>
        </p:grpSpPr>
        <p:sp>
          <p:nvSpPr>
            <p:cNvPr id="39947" name="Rectangle 11"/>
            <p:cNvSpPr>
              <a:spLocks noChangeArrowheads="1"/>
            </p:cNvSpPr>
            <p:nvPr/>
          </p:nvSpPr>
          <p:spPr bwMode="auto">
            <a:xfrm>
              <a:off x="1344" y="1200"/>
              <a:ext cx="3072" cy="2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39948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" y="1248"/>
              <a:ext cx="2999" cy="2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949" name="Group 13"/>
          <p:cNvGrpSpPr>
            <a:grpSpLocks/>
          </p:cNvGrpSpPr>
          <p:nvPr/>
        </p:nvGrpSpPr>
        <p:grpSpPr bwMode="auto">
          <a:xfrm>
            <a:off x="1625600" y="1487948"/>
            <a:ext cx="6324600" cy="4343400"/>
            <a:chOff x="888" y="1104"/>
            <a:chExt cx="3984" cy="2736"/>
          </a:xfrm>
        </p:grpSpPr>
        <p:sp>
          <p:nvSpPr>
            <p:cNvPr id="39950" name="Rectangle 14"/>
            <p:cNvSpPr>
              <a:spLocks noChangeArrowheads="1"/>
            </p:cNvSpPr>
            <p:nvPr/>
          </p:nvSpPr>
          <p:spPr bwMode="auto">
            <a:xfrm>
              <a:off x="888" y="1104"/>
              <a:ext cx="3984" cy="2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39951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" y="1152"/>
              <a:ext cx="3779" cy="2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217235" y="409575"/>
            <a:ext cx="67095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DESERT DUST</a:t>
            </a: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2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RESIDENCE TIME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152400" y="1162050"/>
            <a:ext cx="4419600" cy="4953000"/>
            <a:chOff x="96" y="816"/>
            <a:chExt cx="2784" cy="3120"/>
          </a:xfrm>
        </p:grpSpPr>
        <p:sp>
          <p:nvSpPr>
            <p:cNvPr id="40972" name="Rectangle 12"/>
            <p:cNvSpPr>
              <a:spLocks noChangeArrowheads="1"/>
            </p:cNvSpPr>
            <p:nvPr/>
          </p:nvSpPr>
          <p:spPr bwMode="auto">
            <a:xfrm>
              <a:off x="96" y="1104"/>
              <a:ext cx="2784" cy="2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grpSp>
          <p:nvGrpSpPr>
            <p:cNvPr id="40973" name="Group 13"/>
            <p:cNvGrpSpPr>
              <a:grpSpLocks/>
            </p:cNvGrpSpPr>
            <p:nvPr/>
          </p:nvGrpSpPr>
          <p:grpSpPr bwMode="auto">
            <a:xfrm>
              <a:off x="144" y="816"/>
              <a:ext cx="2695" cy="3096"/>
              <a:chOff x="94" y="816"/>
              <a:chExt cx="2695" cy="3096"/>
            </a:xfrm>
          </p:grpSpPr>
          <p:pic>
            <p:nvPicPr>
              <p:cNvPr id="40974" name="Picture 1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" y="1152"/>
                <a:ext cx="2695" cy="2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0975" name="Text Box 15"/>
              <p:cNvSpPr txBox="1">
                <a:spLocks noChangeArrowheads="1"/>
              </p:cNvSpPr>
              <p:nvPr/>
            </p:nvSpPr>
            <p:spPr bwMode="auto">
              <a:xfrm>
                <a:off x="437" y="816"/>
                <a:ext cx="200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ouvenir Lt BT" pitchFamily="18" charset="0"/>
                  </a:rPr>
                  <a:t>URBAN TRAFFIC SITE (MADRID)</a:t>
                </a:r>
                <a:endParaRPr lang="es-ES" altLang="es-PR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ouvenir Lt BT" pitchFamily="18" charset="0"/>
                </a:endParaRPr>
              </a:p>
            </p:txBody>
          </p:sp>
        </p:grpSp>
      </p:grpSp>
      <p:grpSp>
        <p:nvGrpSpPr>
          <p:cNvPr id="40976" name="Group 16"/>
          <p:cNvGrpSpPr>
            <a:grpSpLocks/>
          </p:cNvGrpSpPr>
          <p:nvPr/>
        </p:nvGrpSpPr>
        <p:grpSpPr bwMode="auto">
          <a:xfrm>
            <a:off x="4648201" y="1162050"/>
            <a:ext cx="4419600" cy="4953000"/>
            <a:chOff x="2928" y="816"/>
            <a:chExt cx="2784" cy="3120"/>
          </a:xfrm>
        </p:grpSpPr>
        <p:sp>
          <p:nvSpPr>
            <p:cNvPr id="40977" name="Rectangle 17"/>
            <p:cNvSpPr>
              <a:spLocks noChangeArrowheads="1"/>
            </p:cNvSpPr>
            <p:nvPr/>
          </p:nvSpPr>
          <p:spPr bwMode="auto">
            <a:xfrm>
              <a:off x="2928" y="1104"/>
              <a:ext cx="2784" cy="2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grpSp>
          <p:nvGrpSpPr>
            <p:cNvPr id="40978" name="Group 18"/>
            <p:cNvGrpSpPr>
              <a:grpSpLocks/>
            </p:cNvGrpSpPr>
            <p:nvPr/>
          </p:nvGrpSpPr>
          <p:grpSpPr bwMode="auto">
            <a:xfrm>
              <a:off x="2976" y="816"/>
              <a:ext cx="2691" cy="3092"/>
              <a:chOff x="2928" y="816"/>
              <a:chExt cx="2691" cy="3092"/>
            </a:xfrm>
          </p:grpSpPr>
          <p:pic>
            <p:nvPicPr>
              <p:cNvPr id="40979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152"/>
                <a:ext cx="2691" cy="2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0980" name="Text Box 20"/>
              <p:cNvSpPr txBox="1">
                <a:spLocks noChangeArrowheads="1"/>
              </p:cNvSpPr>
              <p:nvPr/>
            </p:nvSpPr>
            <p:spPr bwMode="auto">
              <a:xfrm>
                <a:off x="2947" y="816"/>
                <a:ext cx="266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ouvenir Lt BT" pitchFamily="18" charset="0"/>
                  </a:rPr>
                  <a:t>URBAN BACKGROUND </a:t>
                </a:r>
                <a:r>
                  <a:rPr lang="es-ES_tradnl" altLang="es-PR" sz="1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ouvenir Lt BT" pitchFamily="18" charset="0"/>
                  </a:rPr>
                  <a:t>SITE </a:t>
                </a:r>
                <a:r>
                  <a:rPr lang="es-ES_tradnl" altLang="es-PR" sz="1400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Souvenir Lt BT" pitchFamily="18" charset="0"/>
                  </a:rPr>
                  <a:t>(ALCOBENDAS)</a:t>
                </a:r>
                <a:endParaRPr lang="es-ES" altLang="es-PR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ouvenir Lt BT" pitchFamily="18" charset="0"/>
                </a:endParaRPr>
              </a:p>
            </p:txBody>
          </p:sp>
        </p:grpSp>
      </p:grpSp>
      <p:grpSp>
        <p:nvGrpSpPr>
          <p:cNvPr id="41001" name="Group 41"/>
          <p:cNvGrpSpPr>
            <a:grpSpLocks/>
          </p:cNvGrpSpPr>
          <p:nvPr/>
        </p:nvGrpSpPr>
        <p:grpSpPr bwMode="auto">
          <a:xfrm>
            <a:off x="638175" y="1857375"/>
            <a:ext cx="7373940" cy="4775200"/>
            <a:chOff x="402" y="1170"/>
            <a:chExt cx="4645" cy="3008"/>
          </a:xfrm>
        </p:grpSpPr>
        <p:sp>
          <p:nvSpPr>
            <p:cNvPr id="40986" name="Text Box 26"/>
            <p:cNvSpPr txBox="1">
              <a:spLocks noChangeArrowheads="1"/>
            </p:cNvSpPr>
            <p:nvPr/>
          </p:nvSpPr>
          <p:spPr bwMode="auto">
            <a:xfrm>
              <a:off x="953" y="3945"/>
              <a:ext cx="363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altLang="es-PR" dirty="0" err="1"/>
                <a:t>Potential</a:t>
              </a:r>
              <a:r>
                <a:rPr lang="es-ES" altLang="es-PR" dirty="0"/>
                <a:t> </a:t>
              </a:r>
              <a:r>
                <a:rPr lang="es-ES" altLang="es-PR" dirty="0" err="1"/>
                <a:t>source</a:t>
              </a:r>
              <a:r>
                <a:rPr lang="es-ES" altLang="es-PR" dirty="0"/>
                <a:t> </a:t>
              </a:r>
              <a:r>
                <a:rPr lang="es-ES" altLang="es-PR" dirty="0" err="1"/>
                <a:t>regions</a:t>
              </a:r>
              <a:r>
                <a:rPr lang="es-ES" altLang="es-PR" dirty="0"/>
                <a:t>: </a:t>
              </a:r>
              <a:r>
                <a:rPr lang="es-ES" altLang="es-PR" dirty="0" err="1" smtClean="0"/>
                <a:t>Sectors</a:t>
              </a:r>
              <a:r>
                <a:rPr lang="es-ES" altLang="es-PR" dirty="0" smtClean="0"/>
                <a:t> of </a:t>
              </a:r>
              <a:r>
                <a:rPr lang="es-ES" altLang="es-PR" dirty="0" err="1" smtClean="0"/>
                <a:t>the</a:t>
              </a:r>
              <a:r>
                <a:rPr lang="es-ES" altLang="es-PR" dirty="0" smtClean="0"/>
                <a:t> </a:t>
              </a:r>
              <a:r>
                <a:rPr lang="es-ES" altLang="es-PR" dirty="0" err="1" smtClean="0"/>
                <a:t>Atlantic</a:t>
              </a:r>
              <a:r>
                <a:rPr lang="es-ES" altLang="es-PR" dirty="0" smtClean="0"/>
                <a:t> </a:t>
              </a:r>
              <a:r>
                <a:rPr lang="es-ES" altLang="es-PR" dirty="0" err="1" smtClean="0"/>
                <a:t>Ocean</a:t>
              </a:r>
              <a:endParaRPr lang="es-ES" altLang="es-PR" dirty="0"/>
            </a:p>
          </p:txBody>
        </p:sp>
        <p:sp>
          <p:nvSpPr>
            <p:cNvPr id="40988" name="Oval 28"/>
            <p:cNvSpPr>
              <a:spLocks noChangeArrowheads="1"/>
            </p:cNvSpPr>
            <p:nvPr/>
          </p:nvSpPr>
          <p:spPr bwMode="auto">
            <a:xfrm>
              <a:off x="442" y="1170"/>
              <a:ext cx="448" cy="686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89" name="Oval 29"/>
            <p:cNvSpPr>
              <a:spLocks noChangeArrowheads="1"/>
            </p:cNvSpPr>
            <p:nvPr/>
          </p:nvSpPr>
          <p:spPr bwMode="auto">
            <a:xfrm>
              <a:off x="3262" y="1535"/>
              <a:ext cx="372" cy="294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90" name="Oval 30"/>
            <p:cNvSpPr>
              <a:spLocks noChangeArrowheads="1"/>
            </p:cNvSpPr>
            <p:nvPr/>
          </p:nvSpPr>
          <p:spPr bwMode="auto">
            <a:xfrm>
              <a:off x="1674" y="1178"/>
              <a:ext cx="448" cy="686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91" name="Oval 31"/>
            <p:cNvSpPr>
              <a:spLocks noChangeArrowheads="1"/>
            </p:cNvSpPr>
            <p:nvPr/>
          </p:nvSpPr>
          <p:spPr bwMode="auto">
            <a:xfrm>
              <a:off x="402" y="2418"/>
              <a:ext cx="448" cy="794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92" name="Oval 32"/>
            <p:cNvSpPr>
              <a:spLocks noChangeArrowheads="1"/>
            </p:cNvSpPr>
            <p:nvPr/>
          </p:nvSpPr>
          <p:spPr bwMode="auto">
            <a:xfrm>
              <a:off x="1630" y="2414"/>
              <a:ext cx="448" cy="794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93" name="Oval 33"/>
            <p:cNvSpPr>
              <a:spLocks noChangeArrowheads="1"/>
            </p:cNvSpPr>
            <p:nvPr/>
          </p:nvSpPr>
          <p:spPr bwMode="auto">
            <a:xfrm>
              <a:off x="4506" y="2438"/>
              <a:ext cx="428" cy="642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94" name="Oval 34"/>
            <p:cNvSpPr>
              <a:spLocks noChangeArrowheads="1"/>
            </p:cNvSpPr>
            <p:nvPr/>
          </p:nvSpPr>
          <p:spPr bwMode="auto">
            <a:xfrm rot="7612194">
              <a:off x="4553" y="1086"/>
              <a:ext cx="386" cy="602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95" name="Oval 35"/>
            <p:cNvSpPr>
              <a:spLocks noChangeArrowheads="1"/>
            </p:cNvSpPr>
            <p:nvPr/>
          </p:nvSpPr>
          <p:spPr bwMode="auto">
            <a:xfrm rot="7612194">
              <a:off x="3325" y="1070"/>
              <a:ext cx="386" cy="602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96" name="Oval 36"/>
            <p:cNvSpPr>
              <a:spLocks noChangeArrowheads="1"/>
            </p:cNvSpPr>
            <p:nvPr/>
          </p:nvSpPr>
          <p:spPr bwMode="auto">
            <a:xfrm>
              <a:off x="4478" y="1507"/>
              <a:ext cx="308" cy="294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97" name="Oval 37"/>
            <p:cNvSpPr>
              <a:spLocks noChangeArrowheads="1"/>
            </p:cNvSpPr>
            <p:nvPr/>
          </p:nvSpPr>
          <p:spPr bwMode="auto">
            <a:xfrm rot="8223606">
              <a:off x="4474" y="1887"/>
              <a:ext cx="480" cy="198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0998" name="Oval 38"/>
            <p:cNvSpPr>
              <a:spLocks noChangeArrowheads="1"/>
            </p:cNvSpPr>
            <p:nvPr/>
          </p:nvSpPr>
          <p:spPr bwMode="auto">
            <a:xfrm rot="8223606">
              <a:off x="3342" y="1771"/>
              <a:ext cx="480" cy="198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1000" name="Oval 40"/>
            <p:cNvSpPr>
              <a:spLocks noChangeArrowheads="1"/>
            </p:cNvSpPr>
            <p:nvPr/>
          </p:nvSpPr>
          <p:spPr bwMode="auto">
            <a:xfrm rot="7612194">
              <a:off x="3222" y="2301"/>
              <a:ext cx="448" cy="629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922285" y="409575"/>
            <a:ext cx="7299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MARINE AEROSOL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Na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, Cl</a:t>
            </a:r>
            <a:r>
              <a:rPr lang="es-ES" altLang="es-PR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-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grpSp>
        <p:nvGrpSpPr>
          <p:cNvPr id="3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2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RESIDENCE TIME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ANALYSIS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881188" y="376238"/>
            <a:ext cx="519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Concentration Fields Methodology</a:t>
            </a:r>
          </a:p>
        </p:txBody>
      </p:sp>
      <p:grpSp>
        <p:nvGrpSpPr>
          <p:cNvPr id="10284" name="Group 44"/>
          <p:cNvGrpSpPr>
            <a:grpSpLocks/>
          </p:cNvGrpSpPr>
          <p:nvPr/>
        </p:nvGrpSpPr>
        <p:grpSpPr bwMode="auto">
          <a:xfrm>
            <a:off x="511175" y="3155941"/>
            <a:ext cx="6421438" cy="3189287"/>
            <a:chOff x="270" y="1111"/>
            <a:chExt cx="4045" cy="2009"/>
          </a:xfrm>
        </p:grpSpPr>
        <p:grpSp>
          <p:nvGrpSpPr>
            <p:cNvPr id="10272" name="Group 32"/>
            <p:cNvGrpSpPr>
              <a:grpSpLocks/>
            </p:cNvGrpSpPr>
            <p:nvPr/>
          </p:nvGrpSpPr>
          <p:grpSpPr bwMode="auto">
            <a:xfrm>
              <a:off x="270" y="1134"/>
              <a:ext cx="2160" cy="1986"/>
              <a:chOff x="270" y="1128"/>
              <a:chExt cx="2160" cy="1986"/>
            </a:xfrm>
          </p:grpSpPr>
          <p:sp>
            <p:nvSpPr>
              <p:cNvPr id="10271" name="Rectangle 31"/>
              <p:cNvSpPr>
                <a:spLocks noChangeArrowheads="1"/>
              </p:cNvSpPr>
              <p:nvPr/>
            </p:nvSpPr>
            <p:spPr bwMode="auto">
              <a:xfrm>
                <a:off x="270" y="1128"/>
                <a:ext cx="2160" cy="19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10270" name="Picture 30" descr="GRI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" y="1171"/>
                <a:ext cx="2068" cy="1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254" name="Rectangle 14"/>
            <p:cNvSpPr>
              <a:spLocks noChangeArrowheads="1"/>
            </p:cNvSpPr>
            <p:nvPr/>
          </p:nvSpPr>
          <p:spPr bwMode="auto">
            <a:xfrm>
              <a:off x="1480" y="1876"/>
              <a:ext cx="72" cy="72"/>
            </a:xfrm>
            <a:prstGeom prst="rect">
              <a:avLst/>
            </a:prstGeom>
            <a:noFill/>
            <a:ln w="1905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grpSp>
          <p:nvGrpSpPr>
            <p:cNvPr id="10278" name="Group 38"/>
            <p:cNvGrpSpPr>
              <a:grpSpLocks/>
            </p:cNvGrpSpPr>
            <p:nvPr/>
          </p:nvGrpSpPr>
          <p:grpSpPr bwMode="auto">
            <a:xfrm>
              <a:off x="1556" y="1111"/>
              <a:ext cx="2759" cy="921"/>
              <a:chOff x="1556" y="1111"/>
              <a:chExt cx="2759" cy="921"/>
            </a:xfrm>
          </p:grpSpPr>
          <p:graphicFrame>
            <p:nvGraphicFramePr>
              <p:cNvPr id="10250" name="Object 10"/>
              <p:cNvGraphicFramePr>
                <a:graphicFrameLocks noChangeAspect="1"/>
              </p:cNvGraphicFramePr>
              <p:nvPr/>
            </p:nvGraphicFramePr>
            <p:xfrm>
              <a:off x="2752" y="1111"/>
              <a:ext cx="1563" cy="9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5" name="Ecuación" r:id="rId4" imgW="1143000" imgH="673100" progId="Equation.3">
                      <p:embed/>
                    </p:oleObj>
                  </mc:Choice>
                  <mc:Fallback>
                    <p:oleObj name="Ecuación" r:id="rId4" imgW="1143000" imgH="673100" progId="Equation.3">
                      <p:embed/>
                      <p:pic>
                        <p:nvPicPr>
                          <p:cNvPr id="0" name="Picture 10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2" y="1111"/>
                            <a:ext cx="1563" cy="921"/>
                          </a:xfrm>
                          <a:prstGeom prst="rect">
                            <a:avLst/>
                          </a:prstGeom>
                          <a:solidFill>
                            <a:srgbClr val="CCECFF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5" name="Line 15"/>
              <p:cNvSpPr>
                <a:spLocks noChangeShapeType="1"/>
              </p:cNvSpPr>
              <p:nvPr/>
            </p:nvSpPr>
            <p:spPr bwMode="auto">
              <a:xfrm flipV="1">
                <a:off x="1556" y="1118"/>
                <a:ext cx="1188" cy="756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PR"/>
              </a:p>
            </p:txBody>
          </p:sp>
          <p:sp>
            <p:nvSpPr>
              <p:cNvPr id="10257" name="Line 17"/>
              <p:cNvSpPr>
                <a:spLocks noChangeShapeType="1"/>
              </p:cNvSpPr>
              <p:nvPr/>
            </p:nvSpPr>
            <p:spPr bwMode="auto">
              <a:xfrm>
                <a:off x="1557" y="1948"/>
                <a:ext cx="1196" cy="84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PR"/>
              </a:p>
            </p:txBody>
          </p:sp>
        </p:grpSp>
      </p:grp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4143374" y="4735377"/>
            <a:ext cx="4922987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s-ES" altLang="es-PR" sz="1600" b="1" dirty="0">
                <a:solidFill>
                  <a:schemeClr val="accent2"/>
                </a:solidFill>
              </a:rPr>
              <a:t> (i, j) 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index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ij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r>
              <a:rPr lang="es-ES" altLang="es-PR" sz="1600" b="1" dirty="0">
                <a:solidFill>
                  <a:schemeClr val="accent2"/>
                </a:solidFill>
              </a:rPr>
              <a:t> l 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index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r>
              <a:rPr lang="es-ES" altLang="es-PR" sz="1600" b="1" dirty="0">
                <a:solidFill>
                  <a:schemeClr val="accent2"/>
                </a:solidFill>
              </a:rPr>
              <a:t> m =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total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r>
              <a:rPr lang="es-ES" altLang="es-PR" sz="1600" b="1" dirty="0">
                <a:solidFill>
                  <a:schemeClr val="accent2"/>
                </a:solidFill>
              </a:rPr>
              <a:t> C</a:t>
            </a:r>
            <a:r>
              <a:rPr lang="es-ES" altLang="es-PR" sz="1600" b="1" baseline="-25000" dirty="0">
                <a:solidFill>
                  <a:schemeClr val="accent2"/>
                </a:solidFill>
              </a:rPr>
              <a:t>l</a:t>
            </a:r>
            <a:r>
              <a:rPr lang="es-ES" altLang="es-PR" sz="1600" b="1" dirty="0">
                <a:solidFill>
                  <a:schemeClr val="accent2"/>
                </a:solidFill>
              </a:rPr>
              <a:t> 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observed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arrival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l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n</a:t>
            </a:r>
            <a:r>
              <a:rPr lang="es-ES" altLang="es-PR" sz="1600" b="1" baseline="-25000" dirty="0" err="1">
                <a:solidFill>
                  <a:schemeClr val="accent2"/>
                </a:solidFill>
              </a:rPr>
              <a:t>ijl</a:t>
            </a:r>
            <a:r>
              <a:rPr lang="es-ES" altLang="es-PR" sz="1600" b="1" dirty="0">
                <a:solidFill>
                  <a:schemeClr val="accent2"/>
                </a:solidFill>
              </a:rPr>
              <a:t> =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The</a:t>
            </a:r>
            <a:r>
              <a:rPr lang="es-ES" altLang="es-PR" sz="1600" b="1" dirty="0">
                <a:solidFill>
                  <a:schemeClr val="accent2"/>
                </a:solidFill>
              </a:rPr>
              <a:t> time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spent</a:t>
            </a:r>
            <a:r>
              <a:rPr lang="es-ES" altLang="es-PR" sz="1600" b="1" dirty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grid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cell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ij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by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>
                <a:solidFill>
                  <a:schemeClr val="accent2"/>
                </a:solidFill>
              </a:rPr>
              <a:t> l </a:t>
            </a:r>
          </a:p>
          <a:p>
            <a:r>
              <a:rPr lang="es-ES" altLang="es-PR" sz="1600" b="1" dirty="0" smtClean="0">
                <a:solidFill>
                  <a:schemeClr val="accent2"/>
                </a:solidFill>
              </a:rPr>
              <a:t>(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contained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185090" y="798513"/>
            <a:ext cx="8803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PR" sz="2000" b="1" dirty="0"/>
              <a:t>I </a:t>
            </a:r>
            <a:r>
              <a:rPr lang="es-ES" altLang="es-PR" sz="2000" b="1" dirty="0" smtClean="0"/>
              <a:t>– Computing </a:t>
            </a:r>
            <a:r>
              <a:rPr lang="es-ES" altLang="es-PR" sz="2000" b="1" dirty="0" err="1" smtClean="0"/>
              <a:t>the</a:t>
            </a:r>
            <a:r>
              <a:rPr lang="es-ES" altLang="es-PR" sz="2000" b="1" dirty="0" smtClean="0"/>
              <a:t> </a:t>
            </a:r>
            <a:r>
              <a:rPr lang="es-ES" altLang="es-PR" sz="2000" b="1" dirty="0" err="1" smtClean="0"/>
              <a:t>initial</a:t>
            </a:r>
            <a:r>
              <a:rPr lang="es-ES" altLang="es-PR" sz="2000" b="1" dirty="0" smtClean="0"/>
              <a:t> CF (</a:t>
            </a:r>
            <a:r>
              <a:rPr lang="es-ES" altLang="es-PR" sz="2000" b="1" dirty="0" err="1" smtClean="0"/>
              <a:t>Seibert</a:t>
            </a:r>
            <a:r>
              <a:rPr lang="es-ES" altLang="es-PR" sz="2000" b="1" dirty="0" smtClean="0"/>
              <a:t> </a:t>
            </a:r>
            <a:r>
              <a:rPr lang="es-ES" altLang="es-PR" sz="2000" b="1" dirty="0"/>
              <a:t>et al., 1994)</a:t>
            </a:r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5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57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100137" y="1315112"/>
            <a:ext cx="67532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s-ES" altLang="es-PR" sz="1600" b="1" dirty="0" err="1" smtClean="0"/>
              <a:t>Step</a:t>
            </a:r>
            <a:r>
              <a:rPr lang="es-ES" altLang="es-PR" sz="1600" b="1" dirty="0" smtClean="0"/>
              <a:t> 1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taking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logarithm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data C (a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component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APM)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28426" y="2422569"/>
            <a:ext cx="798584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err="1" smtClean="0"/>
              <a:t>Step</a:t>
            </a:r>
            <a:r>
              <a:rPr lang="es-ES" altLang="es-PR" sz="1600" b="1" dirty="0" smtClean="0"/>
              <a:t> 2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which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was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superimposed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domain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calculations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logarithmic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mean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calculated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70937" y="1742116"/>
            <a:ext cx="848839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smtClean="0">
                <a:solidFill>
                  <a:schemeClr val="accent2"/>
                </a:solidFill>
              </a:rPr>
              <a:t>APM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distributed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log-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normally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thus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transformed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normally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distributed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required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standard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statistics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 build="p" animBg="1"/>
      <p:bldP spid="27" grpId="0" animBg="1"/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881188" y="376238"/>
            <a:ext cx="519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Concentration Fields Methodology</a:t>
            </a:r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488650" y="5796323"/>
            <a:ext cx="84486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smoothing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procedure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assures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significant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variations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preserved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while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most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insignificant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ones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removed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428625" y="1517800"/>
            <a:ext cx="8458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weighted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mean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C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which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weight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</a:t>
            </a:r>
            <a:r>
              <a:rPr lang="es-ES" altLang="es-PR" sz="1600" b="1" baseline="-25000" dirty="0" smtClean="0">
                <a:solidFill>
                  <a:schemeClr val="accent2"/>
                </a:solidFill>
              </a:rPr>
              <a:t>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time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spent</a:t>
            </a:r>
            <a:r>
              <a:rPr lang="es-ES" altLang="es-PR" sz="1600" b="1" dirty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grid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cell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ij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by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>
                <a:solidFill>
                  <a:schemeClr val="accent2"/>
                </a:solidFill>
              </a:rPr>
              <a:t> l </a:t>
            </a: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185090" y="841643"/>
            <a:ext cx="8803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PR" sz="2000" b="1" dirty="0"/>
              <a:t>I </a:t>
            </a:r>
            <a:r>
              <a:rPr lang="es-ES" altLang="es-PR" sz="2000" b="1" dirty="0" smtClean="0"/>
              <a:t>– Computing </a:t>
            </a:r>
            <a:r>
              <a:rPr lang="es-ES" altLang="es-PR" sz="2000" b="1" dirty="0" err="1" smtClean="0"/>
              <a:t>the</a:t>
            </a:r>
            <a:r>
              <a:rPr lang="es-ES" altLang="es-PR" sz="2000" b="1" dirty="0" smtClean="0"/>
              <a:t> </a:t>
            </a:r>
            <a:r>
              <a:rPr lang="es-ES" altLang="es-PR" sz="2000" b="1" dirty="0" err="1" smtClean="0"/>
              <a:t>initial</a:t>
            </a:r>
            <a:r>
              <a:rPr lang="es-ES" altLang="es-PR" sz="2000" b="1" dirty="0" smtClean="0"/>
              <a:t> CF (</a:t>
            </a:r>
            <a:r>
              <a:rPr lang="es-ES" altLang="es-PR" sz="2000" b="1" dirty="0" err="1" smtClean="0"/>
              <a:t>Seibert</a:t>
            </a:r>
            <a:r>
              <a:rPr lang="es-ES" altLang="es-PR" sz="2000" b="1" dirty="0" smtClean="0"/>
              <a:t> </a:t>
            </a:r>
            <a:r>
              <a:rPr lang="es-ES" altLang="es-PR" sz="2000" b="1" dirty="0"/>
              <a:t>et al., 1994)</a:t>
            </a:r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5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57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11175" y="2413943"/>
            <a:ext cx="837565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err="1" smtClean="0"/>
              <a:t>Step</a:t>
            </a:r>
            <a:r>
              <a:rPr lang="es-ES" altLang="es-PR" sz="1600" b="1" dirty="0" smtClean="0"/>
              <a:t> 3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confidence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interval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100(1-</a:t>
            </a:r>
            <a:r>
              <a:rPr lang="el-GR" altLang="es-PR" sz="1600" b="1" dirty="0">
                <a:solidFill>
                  <a:schemeClr val="accent2"/>
                </a:solidFill>
              </a:rPr>
              <a:t> α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)%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mean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calculated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aphicFrame>
        <p:nvGraphicFramePr>
          <p:cNvPr id="2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053929"/>
              </p:ext>
            </p:extLst>
          </p:nvPr>
        </p:nvGraphicFramePr>
        <p:xfrm>
          <a:off x="989013" y="3490913"/>
          <a:ext cx="2508250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17" name="Ecuación" r:id="rId3" imgW="1155600" imgH="495000" progId="Equation.3">
                  <p:embed/>
                </p:oleObj>
              </mc:Choice>
              <mc:Fallback>
                <p:oleObj name="Ecuación" r:id="rId3" imgW="1155600" imgH="4950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3490913"/>
                        <a:ext cx="2508250" cy="1077912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798317" y="3223000"/>
            <a:ext cx="5190408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s-ES" altLang="es-PR" sz="1600" b="1" dirty="0" err="1" smtClean="0">
                <a:solidFill>
                  <a:schemeClr val="accent2"/>
                </a:solidFill>
              </a:rPr>
              <a:t>SD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=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standard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deviation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=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total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number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passing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through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grid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ij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t</a:t>
            </a:r>
            <a:r>
              <a:rPr lang="es-ES" altLang="es-PR" sz="1600" b="1" baseline="-25000" dirty="0" smtClean="0">
                <a:solidFill>
                  <a:schemeClr val="accent2"/>
                </a:solidFill>
              </a:rPr>
              <a:t>(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a,b</a:t>
            </a:r>
            <a:r>
              <a:rPr lang="es-ES" altLang="es-PR" sz="1600" b="1" baseline="-25000" dirty="0" smtClean="0">
                <a:solidFill>
                  <a:schemeClr val="accent2"/>
                </a:solidFill>
              </a:rPr>
              <a:t>)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percentile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distribution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b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degrees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freedom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l-GR" altLang="es-PR" sz="1600" b="1" dirty="0" smtClean="0">
                <a:solidFill>
                  <a:schemeClr val="accent2"/>
                </a:solidFill>
              </a:rPr>
              <a:t>α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significant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level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511175" y="4938608"/>
            <a:ext cx="837565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err="1" smtClean="0"/>
              <a:t>Step</a:t>
            </a:r>
            <a:r>
              <a:rPr lang="es-ES" altLang="es-PR" sz="1600" b="1" dirty="0" smtClean="0"/>
              <a:t> 4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field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smoothed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9-point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filter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imposing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restriction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must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keept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within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their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confidence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interval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2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4" grpId="0" animBg="1"/>
      <p:bldP spid="27" grpId="0" animBg="1"/>
      <p:bldP spid="29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95300" y="1495425"/>
            <a:ext cx="815340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A </a:t>
            </a:r>
            <a:r>
              <a:rPr lang="es-ES" altLang="es-PR" sz="1600" b="1" dirty="0" smtClean="0">
                <a:solidFill>
                  <a:srgbClr val="FF0000"/>
                </a:solidFill>
              </a:rPr>
              <a:t>9-point </a:t>
            </a:r>
            <a:r>
              <a:rPr lang="es-ES" altLang="es-PR" sz="1600" b="1" dirty="0" err="1" smtClean="0">
                <a:solidFill>
                  <a:srgbClr val="FF0000"/>
                </a:solidFill>
              </a:rPr>
              <a:t>filter</a:t>
            </a:r>
            <a:r>
              <a:rPr lang="es-ES" altLang="es-PR" sz="1600" b="1" dirty="0" smtClean="0">
                <a:solidFill>
                  <a:srgbClr val="FF0000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low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pass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filter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used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digital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image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data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treatment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881188" y="376238"/>
            <a:ext cx="519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Concentration Fields Methodology</a:t>
            </a: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185090" y="841643"/>
            <a:ext cx="8803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PR" sz="2000" b="1" dirty="0"/>
              <a:t>I </a:t>
            </a:r>
            <a:r>
              <a:rPr lang="es-ES" altLang="es-PR" sz="2000" b="1" dirty="0" smtClean="0"/>
              <a:t>– Computing </a:t>
            </a:r>
            <a:r>
              <a:rPr lang="es-ES" altLang="es-PR" sz="2000" b="1" dirty="0" err="1" smtClean="0"/>
              <a:t>the</a:t>
            </a:r>
            <a:r>
              <a:rPr lang="es-ES" altLang="es-PR" sz="2000" b="1" dirty="0" smtClean="0"/>
              <a:t> </a:t>
            </a:r>
            <a:r>
              <a:rPr lang="es-ES" altLang="es-PR" sz="2000" b="1" dirty="0" err="1" smtClean="0"/>
              <a:t>initial</a:t>
            </a:r>
            <a:r>
              <a:rPr lang="es-ES" altLang="es-PR" sz="2000" b="1" dirty="0" smtClean="0"/>
              <a:t> CF (</a:t>
            </a:r>
            <a:r>
              <a:rPr lang="es-ES" altLang="es-PR" sz="2000" b="1" dirty="0" err="1" smtClean="0"/>
              <a:t>Seibert</a:t>
            </a:r>
            <a:r>
              <a:rPr lang="es-ES" altLang="es-PR" sz="2000" b="1" dirty="0" smtClean="0"/>
              <a:t> </a:t>
            </a:r>
            <a:r>
              <a:rPr lang="es-ES" altLang="es-PR" sz="2000" b="1" dirty="0"/>
              <a:t>et al., 1994)</a:t>
            </a:r>
          </a:p>
        </p:txBody>
      </p: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1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2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57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0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grpSp>
        <p:nvGrpSpPr>
          <p:cNvPr id="15" name="Group 27"/>
          <p:cNvGrpSpPr>
            <a:grpSpLocks/>
          </p:cNvGrpSpPr>
          <p:nvPr/>
        </p:nvGrpSpPr>
        <p:grpSpPr bwMode="auto">
          <a:xfrm>
            <a:off x="1066455" y="2845007"/>
            <a:ext cx="2697162" cy="2601913"/>
            <a:chOff x="2260" y="1598"/>
            <a:chExt cx="1603" cy="1383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260" y="1598"/>
              <a:ext cx="1603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17" name="Picture 14" descr="GRID_9P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" y="1682"/>
              <a:ext cx="1369" cy="1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30618" y="5867783"/>
            <a:ext cx="81534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Removes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local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variability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random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noise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thus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overall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pattern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becomes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more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clearly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apparent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10207" y="2024513"/>
            <a:ext cx="81534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each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average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between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probability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neighbouring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calculated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according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aphicFrame>
        <p:nvGraphicFramePr>
          <p:cNvPr id="20" name="1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073237"/>
              </p:ext>
            </p:extLst>
          </p:nvPr>
        </p:nvGraphicFramePr>
        <p:xfrm>
          <a:off x="4707318" y="2750117"/>
          <a:ext cx="2130269" cy="1203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1" name="Ecuación" r:id="rId4" imgW="901440" imgH="507960" progId="Equation.3">
                  <p:embed/>
                </p:oleObj>
              </mc:Choice>
              <mc:Fallback>
                <p:oleObj name="Ecuación" r:id="rId4" imgW="9014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7318" y="2750117"/>
                        <a:ext cx="2130269" cy="1203279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20 Conector recto de flecha"/>
          <p:cNvCxnSpPr/>
          <p:nvPr/>
        </p:nvCxnSpPr>
        <p:spPr>
          <a:xfrm>
            <a:off x="3329796" y="3252157"/>
            <a:ext cx="114695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1" name="Group 57"/>
          <p:cNvGrpSpPr>
            <a:grpSpLocks/>
          </p:cNvGrpSpPr>
          <p:nvPr/>
        </p:nvGrpSpPr>
        <p:grpSpPr bwMode="auto">
          <a:xfrm>
            <a:off x="893175" y="1981200"/>
            <a:ext cx="3545680" cy="3638119"/>
            <a:chOff x="1032" y="2180"/>
            <a:chExt cx="1812" cy="1998"/>
          </a:xfrm>
        </p:grpSpPr>
        <p:grpSp>
          <p:nvGrpSpPr>
            <p:cNvPr id="11288" name="Group 24"/>
            <p:cNvGrpSpPr>
              <a:grpSpLocks/>
            </p:cNvGrpSpPr>
            <p:nvPr/>
          </p:nvGrpSpPr>
          <p:grpSpPr bwMode="auto">
            <a:xfrm>
              <a:off x="1032" y="2180"/>
              <a:ext cx="1812" cy="1998"/>
              <a:chOff x="1800" y="2046"/>
              <a:chExt cx="1812" cy="1998"/>
            </a:xfrm>
          </p:grpSpPr>
          <p:sp>
            <p:nvSpPr>
              <p:cNvPr id="11285" name="Rectangle 21"/>
              <p:cNvSpPr>
                <a:spLocks noChangeArrowheads="1"/>
              </p:cNvSpPr>
              <p:nvPr/>
            </p:nvSpPr>
            <p:spPr bwMode="auto">
              <a:xfrm>
                <a:off x="1800" y="2046"/>
                <a:ext cx="1812" cy="19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11283" name="Picture 19" descr="Seiber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7" y="2091"/>
                <a:ext cx="1703" cy="1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318" name="Text Box 54"/>
            <p:cNvSpPr txBox="1">
              <a:spLocks noChangeArrowheads="1"/>
            </p:cNvSpPr>
            <p:nvPr/>
          </p:nvSpPr>
          <p:spPr bwMode="auto">
            <a:xfrm>
              <a:off x="1094" y="3918"/>
              <a:ext cx="66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PR" sz="1600" b="1" dirty="0" err="1" smtClean="0"/>
                <a:t>Initial</a:t>
              </a:r>
              <a:r>
                <a:rPr lang="es-ES" altLang="es-PR" sz="1600" b="1" dirty="0" smtClean="0"/>
                <a:t> CF</a:t>
              </a:r>
              <a:endParaRPr lang="es-ES" altLang="es-PR" sz="1600" b="1" dirty="0"/>
            </a:p>
          </p:txBody>
        </p:sp>
      </p:grpSp>
      <p:grpSp>
        <p:nvGrpSpPr>
          <p:cNvPr id="11320" name="Group 56"/>
          <p:cNvGrpSpPr>
            <a:grpSpLocks/>
          </p:cNvGrpSpPr>
          <p:nvPr/>
        </p:nvGrpSpPr>
        <p:grpSpPr bwMode="auto">
          <a:xfrm>
            <a:off x="4987925" y="1981200"/>
            <a:ext cx="3251200" cy="3638119"/>
            <a:chOff x="2942" y="2180"/>
            <a:chExt cx="1832" cy="2002"/>
          </a:xfrm>
        </p:grpSpPr>
        <p:grpSp>
          <p:nvGrpSpPr>
            <p:cNvPr id="11289" name="Group 25"/>
            <p:cNvGrpSpPr>
              <a:grpSpLocks/>
            </p:cNvGrpSpPr>
            <p:nvPr/>
          </p:nvGrpSpPr>
          <p:grpSpPr bwMode="auto">
            <a:xfrm>
              <a:off x="2962" y="2180"/>
              <a:ext cx="1812" cy="1998"/>
              <a:chOff x="3730" y="2050"/>
              <a:chExt cx="1812" cy="1998"/>
            </a:xfrm>
          </p:grpSpPr>
          <p:sp>
            <p:nvSpPr>
              <p:cNvPr id="11286" name="Rectangle 22"/>
              <p:cNvSpPr>
                <a:spLocks noChangeArrowheads="1"/>
              </p:cNvSpPr>
              <p:nvPr/>
            </p:nvSpPr>
            <p:spPr bwMode="auto">
              <a:xfrm>
                <a:off x="3730" y="2050"/>
                <a:ext cx="1812" cy="19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11284" name="Picture 20" descr="Seibert 9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1" y="2091"/>
                <a:ext cx="1703" cy="1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319" name="Text Box 55"/>
            <p:cNvSpPr txBox="1">
              <a:spLocks noChangeArrowheads="1"/>
            </p:cNvSpPr>
            <p:nvPr/>
          </p:nvSpPr>
          <p:spPr bwMode="auto">
            <a:xfrm>
              <a:off x="2942" y="3814"/>
              <a:ext cx="76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PR" sz="1600" b="1" dirty="0" err="1" smtClean="0"/>
                <a:t>Smoothed</a:t>
              </a:r>
              <a:endParaRPr lang="es-ES" altLang="es-PR" sz="1600" b="1" dirty="0" smtClean="0"/>
            </a:p>
            <a:p>
              <a:r>
                <a:rPr lang="es-ES" altLang="es-PR" sz="1600" b="1" dirty="0" smtClean="0"/>
                <a:t>CF</a:t>
              </a:r>
              <a:endParaRPr lang="es-ES" altLang="es-PR" sz="1600" b="1" dirty="0"/>
            </a:p>
          </p:txBody>
        </p:sp>
      </p:grp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881188" y="376238"/>
            <a:ext cx="519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Concentration Fields Methodology</a:t>
            </a: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185090" y="841643"/>
            <a:ext cx="88036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PR" sz="2000" b="1" dirty="0"/>
              <a:t>I </a:t>
            </a:r>
            <a:r>
              <a:rPr lang="es-ES" altLang="es-PR" sz="2000" b="1" dirty="0" smtClean="0"/>
              <a:t>– Computing </a:t>
            </a:r>
            <a:r>
              <a:rPr lang="es-ES" altLang="es-PR" sz="2000" b="1" dirty="0" err="1" smtClean="0"/>
              <a:t>the</a:t>
            </a:r>
            <a:r>
              <a:rPr lang="es-ES" altLang="es-PR" sz="2000" b="1" dirty="0" smtClean="0"/>
              <a:t> </a:t>
            </a:r>
            <a:r>
              <a:rPr lang="es-ES" altLang="es-PR" sz="2000" b="1" dirty="0" err="1" smtClean="0"/>
              <a:t>initial</a:t>
            </a:r>
            <a:r>
              <a:rPr lang="es-ES" altLang="es-PR" sz="2000" b="1" dirty="0" smtClean="0"/>
              <a:t> CF (</a:t>
            </a:r>
            <a:r>
              <a:rPr lang="es-ES" altLang="es-PR" sz="2000" b="1" dirty="0" err="1" smtClean="0"/>
              <a:t>Seibert</a:t>
            </a:r>
            <a:r>
              <a:rPr lang="es-ES" altLang="es-PR" sz="2000" b="1" dirty="0" smtClean="0"/>
              <a:t> </a:t>
            </a:r>
            <a:r>
              <a:rPr lang="es-ES" altLang="es-PR" sz="2000" b="1" dirty="0"/>
              <a:t>et al., 1994)</a:t>
            </a:r>
          </a:p>
        </p:txBody>
      </p: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6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9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57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7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  <p:extLst>
      <p:ext uri="{BB962C8B-B14F-4D97-AF65-F5344CB8AC3E}">
        <p14:creationId xmlns:p14="http://schemas.microsoft.com/office/powerpoint/2010/main" val="172580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54832" y="836613"/>
            <a:ext cx="80343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s-PR" sz="2000" b="1" dirty="0" smtClean="0"/>
              <a:t>II </a:t>
            </a:r>
            <a:r>
              <a:rPr lang="es-ES" altLang="es-PR" sz="2000" b="1" dirty="0"/>
              <a:t>- Computing </a:t>
            </a:r>
            <a:r>
              <a:rPr lang="es-ES" altLang="es-PR" sz="2000" b="1" dirty="0" err="1"/>
              <a:t>the</a:t>
            </a:r>
            <a:r>
              <a:rPr lang="es-ES" altLang="es-PR" sz="2000" b="1" dirty="0"/>
              <a:t> </a:t>
            </a:r>
            <a:r>
              <a:rPr lang="es-ES" altLang="es-PR" sz="2000" b="1" dirty="0" err="1" smtClean="0"/>
              <a:t>Redistributed</a:t>
            </a:r>
            <a:r>
              <a:rPr lang="es-ES" altLang="es-PR" sz="2000" b="1" dirty="0" smtClean="0"/>
              <a:t> CF (</a:t>
            </a:r>
            <a:r>
              <a:rPr lang="es-ES" altLang="es-PR" sz="2000" b="1" dirty="0" err="1" smtClean="0"/>
              <a:t>Stohl</a:t>
            </a:r>
            <a:r>
              <a:rPr lang="es-ES" altLang="es-PR" sz="2000" b="1" dirty="0"/>
              <a:t>, 1996)</a:t>
            </a:r>
          </a:p>
        </p:txBody>
      </p:sp>
      <p:sp>
        <p:nvSpPr>
          <p:cNvPr id="13360" name="Text Box 48"/>
          <p:cNvSpPr txBox="1">
            <a:spLocks noChangeArrowheads="1"/>
          </p:cNvSpPr>
          <p:nvPr/>
        </p:nvSpPr>
        <p:spPr bwMode="auto">
          <a:xfrm>
            <a:off x="1976438" y="376238"/>
            <a:ext cx="519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Concentration Fields Methodology</a:t>
            </a:r>
          </a:p>
        </p:txBody>
      </p: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7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9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0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57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495300" y="1288401"/>
            <a:ext cx="81534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Seibert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procedure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does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not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extract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information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data,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because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measured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equally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attributted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related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endParaRPr lang="es-ES" altLang="es-PR" sz="1600" b="1" dirty="0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altLang="es-PR" sz="1600" b="1" dirty="0" smtClean="0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PR" sz="1600" b="1" dirty="0" smtClean="0">
                <a:solidFill>
                  <a:schemeClr val="accent2"/>
                </a:solidFill>
              </a:rPr>
              <a:t>Real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sources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air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pollutants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are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often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“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hot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spots”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altLang="es-PR" sz="1600" b="1" dirty="0" smtClean="0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Hence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method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underestimates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gradients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“true” CF 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495300" y="3237983"/>
            <a:ext cx="81534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s-ES" altLang="es-PR" sz="1600" b="1" dirty="0" err="1" smtClean="0">
                <a:solidFill>
                  <a:schemeClr val="accent2"/>
                </a:solidFill>
              </a:rPr>
              <a:t>Stohl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(1996)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proposed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using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initial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obtained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Seibert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method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redistribute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along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21193" y="4005918"/>
            <a:ext cx="59086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es-ES" altLang="es-PR" sz="1600" b="1" dirty="0">
                <a:solidFill>
                  <a:schemeClr val="accent2"/>
                </a:solidFill>
              </a:rPr>
              <a:t> l 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index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; </a:t>
            </a:r>
            <a:r>
              <a:rPr lang="es-ES" altLang="es-PR" sz="1600" b="1" dirty="0">
                <a:solidFill>
                  <a:schemeClr val="accent2"/>
                </a:solidFill>
              </a:rPr>
              <a:t>l = 1,…, m </a:t>
            </a:r>
          </a:p>
          <a:p>
            <a:r>
              <a:rPr lang="es-ES" altLang="es-PR" sz="1600" b="1" dirty="0">
                <a:solidFill>
                  <a:schemeClr val="accent2"/>
                </a:solidFill>
              </a:rPr>
              <a:t> p =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index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l; p = 1,…,</a:t>
            </a:r>
            <a:r>
              <a:rPr lang="es-ES" altLang="es-PR" sz="1600" b="1" dirty="0" err="1">
                <a:solidFill>
                  <a:schemeClr val="accent2"/>
                </a:solidFill>
              </a:rPr>
              <a:t>N</a:t>
            </a:r>
            <a:r>
              <a:rPr lang="es-ES" altLang="es-PR" sz="1600" b="1" baseline="-25000" dirty="0" err="1">
                <a:solidFill>
                  <a:schemeClr val="accent2"/>
                </a:solidFill>
              </a:rPr>
              <a:t>l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pSp>
        <p:nvGrpSpPr>
          <p:cNvPr id="34" name="Group 49"/>
          <p:cNvGrpSpPr>
            <a:grpSpLocks/>
          </p:cNvGrpSpPr>
          <p:nvPr/>
        </p:nvGrpSpPr>
        <p:grpSpPr bwMode="auto">
          <a:xfrm>
            <a:off x="421193" y="4304946"/>
            <a:ext cx="8604250" cy="1047750"/>
            <a:chOff x="233" y="1152"/>
            <a:chExt cx="5420" cy="660"/>
          </a:xfrm>
          <a:solidFill>
            <a:schemeClr val="bg1"/>
          </a:solidFill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233" y="1378"/>
              <a:ext cx="4070" cy="23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PR" sz="1600" b="1" dirty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>
                  <a:solidFill>
                    <a:schemeClr val="accent2"/>
                  </a:solidFill>
                </a:rPr>
                <a:t>C</a:t>
              </a:r>
              <a:r>
                <a:rPr lang="es-ES" altLang="es-PR" sz="1600" b="1" baseline="-25000" dirty="0" err="1">
                  <a:solidFill>
                    <a:schemeClr val="accent2"/>
                  </a:solidFill>
                </a:rPr>
                <a:t>pl</a:t>
              </a:r>
              <a:r>
                <a:rPr lang="es-ES" altLang="es-PR" sz="1600" b="1" dirty="0">
                  <a:solidFill>
                    <a:schemeClr val="accent2"/>
                  </a:solidFill>
                </a:rPr>
                <a:t> =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concentration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for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time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step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>
                  <a:solidFill>
                    <a:schemeClr val="accent2"/>
                  </a:solidFill>
                </a:rPr>
                <a:t>p 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of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trajectory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>
                  <a:solidFill>
                    <a:schemeClr val="accent2"/>
                  </a:solidFill>
                </a:rPr>
                <a:t>l</a:t>
              </a:r>
              <a:r>
                <a:rPr lang="es-ES" altLang="es-PR" b="1" dirty="0">
                  <a:solidFill>
                    <a:schemeClr val="accent2"/>
                  </a:solidFill>
                </a:rPr>
                <a:t> </a:t>
              </a:r>
              <a:endParaRPr lang="es-ES" altLang="es-PR" sz="1600" b="1" dirty="0">
                <a:solidFill>
                  <a:schemeClr val="accent2"/>
                </a:solidFill>
              </a:endParaRPr>
            </a:p>
          </p:txBody>
        </p:sp>
        <p:graphicFrame>
          <p:nvGraphicFramePr>
            <p:cNvPr id="36" name="Object 4"/>
            <p:cNvGraphicFramePr>
              <a:graphicFrameLocks noChangeAspect="1"/>
            </p:cNvGraphicFramePr>
            <p:nvPr/>
          </p:nvGraphicFramePr>
          <p:xfrm>
            <a:off x="4541" y="1152"/>
            <a:ext cx="1112" cy="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7" name="Ecuación" r:id="rId3" imgW="812447" imgH="482391" progId="Equation.3">
                    <p:embed/>
                  </p:oleObj>
                </mc:Choice>
                <mc:Fallback>
                  <p:oleObj name="Ecuación" r:id="rId3" imgW="812447" imgH="482391" progId="Equation.3">
                    <p:embed/>
                    <p:pic>
                      <p:nvPicPr>
                        <p:cNvPr id="0" name="Picture 1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1" y="1152"/>
                          <a:ext cx="1112" cy="660"/>
                        </a:xfrm>
                        <a:prstGeom prst="rect">
                          <a:avLst/>
                        </a:prstGeom>
                        <a:solidFill>
                          <a:srgbClr val="CCEC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AutoShape 13"/>
            <p:cNvSpPr>
              <a:spLocks noChangeArrowheads="1"/>
            </p:cNvSpPr>
            <p:nvPr/>
          </p:nvSpPr>
          <p:spPr bwMode="auto">
            <a:xfrm>
              <a:off x="4187" y="1328"/>
              <a:ext cx="359" cy="306"/>
            </a:xfrm>
            <a:prstGeom prst="rightArrow">
              <a:avLst>
                <a:gd name="adj1" fmla="val 50000"/>
                <a:gd name="adj2" fmla="val 2933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421193" y="5094514"/>
            <a:ext cx="569493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s-ES" altLang="es-PR" sz="1600" b="1" dirty="0">
                <a:solidFill>
                  <a:schemeClr val="accent2"/>
                </a:solidFill>
              </a:rPr>
              <a:t> C</a:t>
            </a:r>
            <a:r>
              <a:rPr lang="es-ES" altLang="es-PR" sz="1600" b="1" baseline="-25000" dirty="0">
                <a:solidFill>
                  <a:schemeClr val="accent2"/>
                </a:solidFill>
              </a:rPr>
              <a:t>l</a:t>
            </a:r>
            <a:r>
              <a:rPr lang="es-ES" altLang="es-PR" sz="1600" b="1" dirty="0">
                <a:solidFill>
                  <a:schemeClr val="accent2"/>
                </a:solidFill>
              </a:rPr>
              <a:t> =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concentration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observed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on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arrival</a:t>
            </a:r>
            <a:r>
              <a:rPr lang="es-ES" altLang="es-PR" sz="1600" b="1" dirty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the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l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421193" y="5547007"/>
            <a:ext cx="827061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C</a:t>
            </a:r>
            <a:r>
              <a:rPr lang="es-ES" altLang="es-PR" sz="1600" b="1" baseline="-25000" dirty="0" err="1">
                <a:solidFill>
                  <a:schemeClr val="accent2"/>
                </a:solidFill>
              </a:rPr>
              <a:t>ijpl</a:t>
            </a:r>
            <a:r>
              <a:rPr lang="es-ES" altLang="es-PR" sz="1600" b="1" dirty="0">
                <a:solidFill>
                  <a:schemeClr val="accent2"/>
                </a:solidFill>
              </a:rPr>
              <a:t> 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initial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CF,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where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p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resided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grpSp>
        <p:nvGrpSpPr>
          <p:cNvPr id="40" name="Group 11"/>
          <p:cNvGrpSpPr>
            <a:grpSpLocks/>
          </p:cNvGrpSpPr>
          <p:nvPr/>
        </p:nvGrpSpPr>
        <p:grpSpPr bwMode="auto">
          <a:xfrm>
            <a:off x="421193" y="6176759"/>
            <a:ext cx="8524401" cy="584200"/>
            <a:chOff x="233" y="2248"/>
            <a:chExt cx="4070" cy="368"/>
          </a:xfrm>
          <a:solidFill>
            <a:schemeClr val="bg1"/>
          </a:solidFill>
        </p:grpSpPr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233" y="2248"/>
              <a:ext cx="4070" cy="36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es-PR" sz="1600" b="1" dirty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>
                  <a:solidFill>
                    <a:schemeClr val="accent2"/>
                  </a:solidFill>
                </a:rPr>
                <a:t>C</a:t>
              </a:r>
              <a:r>
                <a:rPr lang="es-ES" altLang="es-PR" sz="1600" b="1" baseline="-25000" dirty="0" err="1">
                  <a:solidFill>
                    <a:schemeClr val="accent2"/>
                  </a:solidFill>
                </a:rPr>
                <a:t>ijpl</a:t>
              </a:r>
              <a:r>
                <a:rPr lang="es-ES" altLang="es-PR" sz="1600" b="1" dirty="0">
                  <a:solidFill>
                    <a:schemeClr val="accent2"/>
                  </a:solidFill>
                </a:rPr>
                <a:t> =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average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of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concentrations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of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grid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cells</a:t>
              </a:r>
              <a:r>
                <a:rPr lang="es-ES" altLang="es-PR" sz="1600" b="1" dirty="0">
                  <a:solidFill>
                    <a:schemeClr val="accent2"/>
                  </a:solidFill>
                </a:rPr>
                <a:t> in </a:t>
              </a:r>
              <a:r>
                <a:rPr lang="es-ES" altLang="es-PR" sz="1600" b="1" dirty="0" err="1">
                  <a:solidFill>
                    <a:schemeClr val="accent2"/>
                  </a:solidFill>
                </a:rPr>
                <a:t>the</a:t>
              </a:r>
              <a:r>
                <a:rPr lang="es-ES" altLang="es-PR" sz="1600" b="1" dirty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>
                  <a:solidFill>
                    <a:schemeClr val="accent2"/>
                  </a:solidFill>
                </a:rPr>
                <a:t>initial</a:t>
              </a:r>
              <a:r>
                <a:rPr lang="es-ES" altLang="es-PR" sz="1600" b="1" dirty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CF, </a:t>
              </a:r>
              <a:r>
                <a:rPr lang="es-ES" altLang="es-PR" sz="1600" b="1" dirty="0">
                  <a:solidFill>
                    <a:schemeClr val="accent2"/>
                  </a:solidFill>
                </a:rPr>
                <a:t>hit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by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N</a:t>
              </a:r>
              <a:r>
                <a:rPr lang="es-ES" altLang="es-PR" sz="1600" b="1" baseline="-25000" dirty="0" err="1" smtClean="0">
                  <a:solidFill>
                    <a:schemeClr val="accent2"/>
                  </a:solidFill>
                </a:rPr>
                <a:t>l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time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steps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of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the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</a:t>
              </a:r>
              <a:r>
                <a:rPr lang="es-ES" altLang="es-PR" sz="1600" b="1" dirty="0" err="1" smtClean="0">
                  <a:solidFill>
                    <a:schemeClr val="accent2"/>
                  </a:solidFill>
                </a:rPr>
                <a:t>trajectory</a:t>
              </a:r>
              <a:r>
                <a:rPr lang="es-ES" altLang="es-PR" sz="1600" b="1" dirty="0" smtClean="0">
                  <a:solidFill>
                    <a:schemeClr val="accent2"/>
                  </a:solidFill>
                </a:rPr>
                <a:t> l</a:t>
              </a:r>
              <a:endParaRPr lang="es-ES" altLang="es-PR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42" name="Line 10"/>
            <p:cNvSpPr>
              <a:spLocks noChangeShapeType="1"/>
            </p:cNvSpPr>
            <p:nvPr/>
          </p:nvSpPr>
          <p:spPr bwMode="auto">
            <a:xfrm>
              <a:off x="288" y="2274"/>
              <a:ext cx="16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animBg="1"/>
      <p:bldP spid="32" grpId="0" animBg="1"/>
      <p:bldP spid="33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171450" y="4694238"/>
            <a:ext cx="8550275" cy="792162"/>
            <a:chOff x="207" y="2957"/>
            <a:chExt cx="5386" cy="499"/>
          </a:xfrm>
        </p:grpSpPr>
        <p:sp>
          <p:nvSpPr>
            <p:cNvPr id="34819" name="Rectangle 3"/>
            <p:cNvSpPr>
              <a:spLocks noChangeArrowheads="1"/>
            </p:cNvSpPr>
            <p:nvPr/>
          </p:nvSpPr>
          <p:spPr bwMode="auto">
            <a:xfrm>
              <a:off x="207" y="2957"/>
              <a:ext cx="5386" cy="499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PR" altLang="es-PR"/>
            </a:p>
          </p:txBody>
        </p:sp>
        <p:sp>
          <p:nvSpPr>
            <p:cNvPr id="34820" name="Text Box 4"/>
            <p:cNvSpPr txBox="1">
              <a:spLocks noChangeArrowheads="1"/>
            </p:cNvSpPr>
            <p:nvPr/>
          </p:nvSpPr>
          <p:spPr bwMode="auto">
            <a:xfrm>
              <a:off x="264" y="3057"/>
              <a:ext cx="8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altLang="es-PR" sz="1400" b="1" dirty="0" smtClean="0"/>
                <a:t>SECONDARY</a:t>
              </a:r>
            </a:p>
            <a:p>
              <a:pPr algn="ctr"/>
              <a:r>
                <a:rPr lang="es-ES" altLang="es-PR" sz="1400" b="1" dirty="0" smtClean="0"/>
                <a:t>APM</a:t>
              </a:r>
              <a:endParaRPr lang="es-ES" altLang="es-PR" sz="1400" b="1" dirty="0"/>
            </a:p>
          </p:txBody>
        </p:sp>
      </p:grpSp>
      <p:grpSp>
        <p:nvGrpSpPr>
          <p:cNvPr id="34821" name="Group 5"/>
          <p:cNvGrpSpPr>
            <a:grpSpLocks/>
          </p:cNvGrpSpPr>
          <p:nvPr/>
        </p:nvGrpSpPr>
        <p:grpSpPr bwMode="auto">
          <a:xfrm>
            <a:off x="171450" y="1773238"/>
            <a:ext cx="8550275" cy="792162"/>
            <a:chOff x="207" y="1117"/>
            <a:chExt cx="5386" cy="499"/>
          </a:xfrm>
        </p:grpSpPr>
        <p:sp>
          <p:nvSpPr>
            <p:cNvPr id="34822" name="Rectangle 6"/>
            <p:cNvSpPr>
              <a:spLocks noChangeArrowheads="1"/>
            </p:cNvSpPr>
            <p:nvPr/>
          </p:nvSpPr>
          <p:spPr bwMode="auto">
            <a:xfrm>
              <a:off x="207" y="1117"/>
              <a:ext cx="5386" cy="499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PR" altLang="es-PR"/>
            </a:p>
          </p:txBody>
        </p:sp>
        <p:sp>
          <p:nvSpPr>
            <p:cNvPr id="34823" name="Text Box 7"/>
            <p:cNvSpPr txBox="1">
              <a:spLocks noChangeArrowheads="1"/>
            </p:cNvSpPr>
            <p:nvPr/>
          </p:nvSpPr>
          <p:spPr bwMode="auto">
            <a:xfrm>
              <a:off x="372" y="1222"/>
              <a:ext cx="63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altLang="es-PR" sz="1400" b="1" dirty="0" smtClean="0"/>
                <a:t>PRIMARY</a:t>
              </a:r>
            </a:p>
            <a:p>
              <a:pPr algn="ctr"/>
              <a:r>
                <a:rPr lang="es-ES" altLang="es-PR" sz="1400" b="1" dirty="0" smtClean="0"/>
                <a:t>APM</a:t>
              </a:r>
              <a:endParaRPr lang="es-ES" altLang="es-PR" sz="1400" b="1" dirty="0"/>
            </a:p>
          </p:txBody>
        </p:sp>
      </p:grpSp>
      <p:grpSp>
        <p:nvGrpSpPr>
          <p:cNvPr id="34829" name="Group 13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4830" name="Group 14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4831" name="Rectangle 1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4832" name="Text Box 16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9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INTRODUCTION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1512094" y="495300"/>
            <a:ext cx="61198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ORIGIN OF THE APM</a:t>
            </a:r>
            <a:endParaRPr lang="es-ES_tradnl" altLang="es-PR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4854" name="Group 38"/>
          <p:cNvGrpSpPr>
            <a:grpSpLocks/>
          </p:cNvGrpSpPr>
          <p:nvPr/>
        </p:nvGrpSpPr>
        <p:grpSpPr bwMode="auto">
          <a:xfrm>
            <a:off x="3438525" y="2119313"/>
            <a:ext cx="3429000" cy="3109912"/>
            <a:chOff x="2166" y="1335"/>
            <a:chExt cx="2160" cy="1959"/>
          </a:xfrm>
        </p:grpSpPr>
        <p:pic>
          <p:nvPicPr>
            <p:cNvPr id="34828" name="Picture 12" descr="madrid-casa de camp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" y="1335"/>
              <a:ext cx="2160" cy="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52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2793" y="1587"/>
              <a:ext cx="864" cy="42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s-PR" sz="1400" kern="10" dirty="0" smtClean="0">
                  <a:solidFill>
                    <a:srgbClr val="FF99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APM</a:t>
              </a:r>
              <a:endParaRPr lang="es-PR" sz="1400" kern="10" dirty="0">
                <a:solidFill>
                  <a:srgbClr val="FF99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grpSp>
        <p:nvGrpSpPr>
          <p:cNvPr id="34834" name="Group 18"/>
          <p:cNvGrpSpPr>
            <a:grpSpLocks/>
          </p:cNvGrpSpPr>
          <p:nvPr/>
        </p:nvGrpSpPr>
        <p:grpSpPr bwMode="auto">
          <a:xfrm>
            <a:off x="1674812" y="1014413"/>
            <a:ext cx="2581275" cy="5046662"/>
            <a:chOff x="1031" y="663"/>
            <a:chExt cx="1626" cy="3179"/>
          </a:xfrm>
        </p:grpSpPr>
        <p:grpSp>
          <p:nvGrpSpPr>
            <p:cNvPr id="34835" name="Group 19"/>
            <p:cNvGrpSpPr>
              <a:grpSpLocks/>
            </p:cNvGrpSpPr>
            <p:nvPr/>
          </p:nvGrpSpPr>
          <p:grpSpPr bwMode="auto">
            <a:xfrm>
              <a:off x="1031" y="663"/>
              <a:ext cx="1083" cy="3179"/>
              <a:chOff x="1031" y="663"/>
              <a:chExt cx="1083" cy="3179"/>
            </a:xfrm>
          </p:grpSpPr>
          <p:sp>
            <p:nvSpPr>
              <p:cNvPr id="34836" name="Rectangle 20"/>
              <p:cNvSpPr>
                <a:spLocks noChangeArrowheads="1"/>
              </p:cNvSpPr>
              <p:nvPr/>
            </p:nvSpPr>
            <p:spPr bwMode="auto">
              <a:xfrm>
                <a:off x="1048" y="663"/>
                <a:ext cx="1066" cy="3179"/>
              </a:xfrm>
              <a:prstGeom prst="rect">
                <a:avLst/>
              </a:prstGeom>
              <a:solidFill>
                <a:schemeClr val="accent1">
                  <a:alpha val="39999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4837" name="Text Box 21"/>
              <p:cNvSpPr txBox="1">
                <a:spLocks noChangeArrowheads="1"/>
              </p:cNvSpPr>
              <p:nvPr/>
            </p:nvSpPr>
            <p:spPr bwMode="auto">
              <a:xfrm>
                <a:off x="1242" y="754"/>
                <a:ext cx="67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PR" sz="1400" b="1" dirty="0" smtClean="0"/>
                  <a:t>LOCAL</a:t>
                </a:r>
              </a:p>
              <a:p>
                <a:pPr algn="ctr"/>
                <a:r>
                  <a:rPr lang="es-ES" altLang="es-PR" sz="1400" b="1" dirty="0" smtClean="0"/>
                  <a:t>SOURCES</a:t>
                </a:r>
                <a:endParaRPr lang="es-ES" altLang="es-PR" sz="1400" b="1" dirty="0"/>
              </a:p>
            </p:txBody>
          </p:sp>
          <p:sp>
            <p:nvSpPr>
              <p:cNvPr id="34838" name="Text Box 22"/>
              <p:cNvSpPr txBox="1">
                <a:spLocks noChangeArrowheads="1"/>
              </p:cNvSpPr>
              <p:nvPr/>
            </p:nvSpPr>
            <p:spPr bwMode="auto">
              <a:xfrm>
                <a:off x="1039" y="1222"/>
                <a:ext cx="10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s-ES" altLang="es-PR" sz="1200" b="1" dirty="0"/>
                  <a:t> </a:t>
                </a:r>
                <a:r>
                  <a:rPr lang="es-ES" altLang="es-PR" sz="1200" b="1" dirty="0" smtClean="0"/>
                  <a:t>NATURAL</a:t>
                </a:r>
                <a:endParaRPr lang="es-ES" altLang="es-PR" sz="1200" b="1" dirty="0"/>
              </a:p>
              <a:p>
                <a:pPr>
                  <a:buFontTx/>
                  <a:buChar char="•"/>
                </a:pPr>
                <a:r>
                  <a:rPr lang="es-ES" altLang="es-PR" sz="1200" b="1" dirty="0"/>
                  <a:t> </a:t>
                </a:r>
                <a:r>
                  <a:rPr lang="es-ES" altLang="es-PR" sz="1200" b="1" dirty="0" smtClean="0"/>
                  <a:t>ANTHROPOGENIC</a:t>
                </a:r>
                <a:endParaRPr lang="es-ES" altLang="es-PR" sz="1200" b="1" dirty="0"/>
              </a:p>
            </p:txBody>
          </p:sp>
          <p:sp>
            <p:nvSpPr>
              <p:cNvPr id="34839" name="Text Box 23"/>
              <p:cNvSpPr txBox="1">
                <a:spLocks noChangeArrowheads="1"/>
              </p:cNvSpPr>
              <p:nvPr/>
            </p:nvSpPr>
            <p:spPr bwMode="auto">
              <a:xfrm>
                <a:off x="1031" y="3074"/>
                <a:ext cx="10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s-ES" altLang="es-PR" sz="1200" b="1" dirty="0"/>
                  <a:t> </a:t>
                </a:r>
                <a:r>
                  <a:rPr lang="es-ES" altLang="es-PR" sz="1200" b="1" dirty="0" smtClean="0"/>
                  <a:t>NATURAL</a:t>
                </a:r>
                <a:endParaRPr lang="es-ES" altLang="es-PR" sz="1200" b="1" dirty="0"/>
              </a:p>
              <a:p>
                <a:pPr>
                  <a:buFontTx/>
                  <a:buChar char="•"/>
                </a:pPr>
                <a:r>
                  <a:rPr lang="es-ES" altLang="es-PR" sz="1200" b="1" dirty="0"/>
                  <a:t> </a:t>
                </a:r>
                <a:r>
                  <a:rPr lang="es-ES" altLang="es-PR" sz="1200" b="1" dirty="0" smtClean="0"/>
                  <a:t>ANTHROPOGENIC</a:t>
                </a:r>
                <a:endParaRPr lang="es-ES" altLang="es-PR" sz="1200" b="1" dirty="0"/>
              </a:p>
            </p:txBody>
          </p:sp>
        </p:grpSp>
        <p:grpSp>
          <p:nvGrpSpPr>
            <p:cNvPr id="34840" name="Group 24"/>
            <p:cNvGrpSpPr>
              <a:grpSpLocks/>
            </p:cNvGrpSpPr>
            <p:nvPr/>
          </p:nvGrpSpPr>
          <p:grpSpPr bwMode="auto">
            <a:xfrm>
              <a:off x="1074" y="2003"/>
              <a:ext cx="1583" cy="306"/>
              <a:chOff x="1074" y="2003"/>
              <a:chExt cx="1583" cy="306"/>
            </a:xfrm>
          </p:grpSpPr>
          <p:sp>
            <p:nvSpPr>
              <p:cNvPr id="34841" name="AutoShape 25"/>
              <p:cNvSpPr>
                <a:spLocks noChangeArrowheads="1"/>
              </p:cNvSpPr>
              <p:nvPr/>
            </p:nvSpPr>
            <p:spPr bwMode="auto">
              <a:xfrm>
                <a:off x="2204" y="2003"/>
                <a:ext cx="453" cy="306"/>
              </a:xfrm>
              <a:prstGeom prst="rightArrow">
                <a:avLst>
                  <a:gd name="adj1" fmla="val 50000"/>
                  <a:gd name="adj2" fmla="val 37010"/>
                </a:avLst>
              </a:prstGeom>
              <a:solidFill>
                <a:srgbClr val="D6ECE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4842" name="Text Box 26"/>
              <p:cNvSpPr txBox="1">
                <a:spLocks noChangeArrowheads="1"/>
              </p:cNvSpPr>
              <p:nvPr/>
            </p:nvSpPr>
            <p:spPr bwMode="auto">
              <a:xfrm>
                <a:off x="1074" y="2070"/>
                <a:ext cx="1015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altLang="es-PR" sz="1200" b="1" dirty="0" smtClean="0"/>
                  <a:t>LOCAL EMISSIONS</a:t>
                </a:r>
                <a:endParaRPr lang="es-ES" altLang="es-PR" sz="1200" b="1" dirty="0"/>
              </a:p>
            </p:txBody>
          </p:sp>
        </p:grpSp>
      </p:grpSp>
      <p:grpSp>
        <p:nvGrpSpPr>
          <p:cNvPr id="34843" name="Group 27"/>
          <p:cNvGrpSpPr>
            <a:grpSpLocks/>
          </p:cNvGrpSpPr>
          <p:nvPr/>
        </p:nvGrpSpPr>
        <p:grpSpPr bwMode="auto">
          <a:xfrm>
            <a:off x="6153161" y="1052513"/>
            <a:ext cx="2501905" cy="5046662"/>
            <a:chOff x="3840" y="663"/>
            <a:chExt cx="1576" cy="3179"/>
          </a:xfrm>
        </p:grpSpPr>
        <p:grpSp>
          <p:nvGrpSpPr>
            <p:cNvPr id="34844" name="Group 28"/>
            <p:cNvGrpSpPr>
              <a:grpSpLocks/>
            </p:cNvGrpSpPr>
            <p:nvPr/>
          </p:nvGrpSpPr>
          <p:grpSpPr bwMode="auto">
            <a:xfrm>
              <a:off x="4335" y="663"/>
              <a:ext cx="1081" cy="3179"/>
              <a:chOff x="4335" y="663"/>
              <a:chExt cx="1081" cy="3179"/>
            </a:xfrm>
          </p:grpSpPr>
          <p:sp>
            <p:nvSpPr>
              <p:cNvPr id="34845" name="Rectangle 29"/>
              <p:cNvSpPr>
                <a:spLocks noChangeArrowheads="1"/>
              </p:cNvSpPr>
              <p:nvPr/>
            </p:nvSpPr>
            <p:spPr bwMode="auto">
              <a:xfrm>
                <a:off x="4338" y="663"/>
                <a:ext cx="1078" cy="3179"/>
              </a:xfrm>
              <a:prstGeom prst="rect">
                <a:avLst/>
              </a:prstGeom>
              <a:solidFill>
                <a:srgbClr val="339966">
                  <a:alpha val="39999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4846" name="Text Box 30"/>
              <p:cNvSpPr txBox="1">
                <a:spLocks noChangeArrowheads="1"/>
              </p:cNvSpPr>
              <p:nvPr/>
            </p:nvSpPr>
            <p:spPr bwMode="auto">
              <a:xfrm>
                <a:off x="4538" y="754"/>
                <a:ext cx="67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PR" sz="1400" b="1" dirty="0" smtClean="0"/>
                  <a:t>REMOTE</a:t>
                </a:r>
              </a:p>
              <a:p>
                <a:pPr algn="ctr"/>
                <a:r>
                  <a:rPr lang="es-ES" altLang="es-PR" sz="1400" b="1" dirty="0" smtClean="0"/>
                  <a:t>SOURCES</a:t>
                </a:r>
                <a:endParaRPr lang="es-ES" altLang="es-PR" sz="1400" b="1" dirty="0"/>
              </a:p>
            </p:txBody>
          </p:sp>
          <p:sp>
            <p:nvSpPr>
              <p:cNvPr id="34847" name="Text Box 31"/>
              <p:cNvSpPr txBox="1">
                <a:spLocks noChangeArrowheads="1"/>
              </p:cNvSpPr>
              <p:nvPr/>
            </p:nvSpPr>
            <p:spPr bwMode="auto">
              <a:xfrm>
                <a:off x="4335" y="3066"/>
                <a:ext cx="10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s-ES" altLang="es-PR" sz="1200" b="1" dirty="0"/>
                  <a:t> </a:t>
                </a:r>
                <a:r>
                  <a:rPr lang="es-ES" altLang="es-PR" sz="1200" b="1" dirty="0" smtClean="0"/>
                  <a:t>NATURAL</a:t>
                </a:r>
                <a:endParaRPr lang="es-ES" altLang="es-PR" sz="1200" b="1" dirty="0"/>
              </a:p>
              <a:p>
                <a:pPr>
                  <a:buFontTx/>
                  <a:buChar char="•"/>
                </a:pPr>
                <a:r>
                  <a:rPr lang="es-ES" altLang="es-PR" sz="1200" b="1" dirty="0"/>
                  <a:t> </a:t>
                </a:r>
                <a:r>
                  <a:rPr lang="es-ES" altLang="es-PR" sz="1200" b="1" dirty="0" smtClean="0"/>
                  <a:t>ANTHROPOGENIC</a:t>
                </a:r>
                <a:endParaRPr lang="es-ES" altLang="es-PR" sz="1200" b="1" dirty="0"/>
              </a:p>
            </p:txBody>
          </p:sp>
          <p:sp>
            <p:nvSpPr>
              <p:cNvPr id="34848" name="Text Box 32"/>
              <p:cNvSpPr txBox="1">
                <a:spLocks noChangeArrowheads="1"/>
              </p:cNvSpPr>
              <p:nvPr/>
            </p:nvSpPr>
            <p:spPr bwMode="auto">
              <a:xfrm>
                <a:off x="4347" y="1218"/>
                <a:ext cx="10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s-ES" altLang="es-PR" sz="1200" b="1" dirty="0"/>
                  <a:t> </a:t>
                </a:r>
                <a:r>
                  <a:rPr lang="es-ES" altLang="es-PR" sz="1200" b="1" dirty="0" smtClean="0"/>
                  <a:t>NATURAL</a:t>
                </a:r>
                <a:endParaRPr lang="es-ES" altLang="es-PR" sz="1200" b="1" dirty="0"/>
              </a:p>
              <a:p>
                <a:pPr>
                  <a:buFontTx/>
                  <a:buChar char="•"/>
                </a:pPr>
                <a:r>
                  <a:rPr lang="es-ES" altLang="es-PR" sz="1200" b="1" dirty="0"/>
                  <a:t> </a:t>
                </a:r>
                <a:r>
                  <a:rPr lang="es-ES" altLang="es-PR" sz="1200" b="1" dirty="0" smtClean="0"/>
                  <a:t>ANTHROPOGENIC</a:t>
                </a:r>
                <a:endParaRPr lang="es-ES" altLang="es-PR" sz="1200" b="1" dirty="0"/>
              </a:p>
            </p:txBody>
          </p:sp>
        </p:grpSp>
        <p:grpSp>
          <p:nvGrpSpPr>
            <p:cNvPr id="34849" name="Group 33"/>
            <p:cNvGrpSpPr>
              <a:grpSpLocks/>
            </p:cNvGrpSpPr>
            <p:nvPr/>
          </p:nvGrpSpPr>
          <p:grpSpPr bwMode="auto">
            <a:xfrm>
              <a:off x="3840" y="1897"/>
              <a:ext cx="1482" cy="523"/>
              <a:chOff x="3840" y="1897"/>
              <a:chExt cx="1482" cy="523"/>
            </a:xfrm>
          </p:grpSpPr>
          <p:sp>
            <p:nvSpPr>
              <p:cNvPr id="34850" name="Text Box 34"/>
              <p:cNvSpPr txBox="1">
                <a:spLocks noChangeArrowheads="1"/>
              </p:cNvSpPr>
              <p:nvPr/>
            </p:nvSpPr>
            <p:spPr bwMode="auto">
              <a:xfrm>
                <a:off x="4432" y="1897"/>
                <a:ext cx="890" cy="5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altLang="es-PR" sz="1200" b="1" dirty="0" smtClean="0"/>
                  <a:t>LONG-RANGE </a:t>
                </a:r>
              </a:p>
              <a:p>
                <a:pPr algn="ctr"/>
                <a:r>
                  <a:rPr lang="es-ES" altLang="es-PR" sz="1200" b="1" dirty="0" smtClean="0"/>
                  <a:t>AND REGIONAL </a:t>
                </a:r>
                <a:endParaRPr lang="es-ES" altLang="es-PR" sz="1200" b="1" dirty="0"/>
              </a:p>
              <a:p>
                <a:pPr algn="ctr"/>
                <a:r>
                  <a:rPr lang="es-ES" altLang="es-PR" sz="1200" b="1" dirty="0" smtClean="0"/>
                  <a:t>TRANSPORT </a:t>
                </a:r>
                <a:endParaRPr lang="es-ES" altLang="es-PR" sz="1200" b="1" dirty="0"/>
              </a:p>
              <a:p>
                <a:pPr algn="ctr"/>
                <a:r>
                  <a:rPr lang="es-ES" altLang="es-PR" sz="1200" b="1" dirty="0" smtClean="0"/>
                  <a:t>PROCESSES</a:t>
                </a:r>
                <a:endParaRPr lang="es-ES" altLang="es-PR" sz="1200" b="1" dirty="0"/>
              </a:p>
            </p:txBody>
          </p:sp>
          <p:sp>
            <p:nvSpPr>
              <p:cNvPr id="34851" name="AutoShape 35"/>
              <p:cNvSpPr>
                <a:spLocks noChangeArrowheads="1"/>
              </p:cNvSpPr>
              <p:nvPr/>
            </p:nvSpPr>
            <p:spPr bwMode="auto">
              <a:xfrm rot="10800000">
                <a:off x="3840" y="2001"/>
                <a:ext cx="453" cy="306"/>
              </a:xfrm>
              <a:prstGeom prst="rightArrow">
                <a:avLst>
                  <a:gd name="adj1" fmla="val 50000"/>
                  <a:gd name="adj2" fmla="val 37010"/>
                </a:avLst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572863"/>
              </p:ext>
            </p:extLst>
          </p:nvPr>
        </p:nvGraphicFramePr>
        <p:xfrm>
          <a:off x="3066256" y="2330735"/>
          <a:ext cx="3011488" cy="16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35" name="Ecuación" r:id="rId3" imgW="1600200" imgH="889000" progId="Equation.3">
                  <p:embed/>
                </p:oleObj>
              </mc:Choice>
              <mc:Fallback>
                <p:oleObj name="Ecuación" r:id="rId3" imgW="1600200" imgH="88900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6256" y="2330735"/>
                        <a:ext cx="3011488" cy="1674812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60" name="Text Box 48"/>
          <p:cNvSpPr txBox="1">
            <a:spLocks noChangeArrowheads="1"/>
          </p:cNvSpPr>
          <p:nvPr/>
        </p:nvSpPr>
        <p:spPr bwMode="auto">
          <a:xfrm>
            <a:off x="1976438" y="376238"/>
            <a:ext cx="519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Concentration Fields Methodology</a:t>
            </a:r>
          </a:p>
        </p:txBody>
      </p: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7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9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0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57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84163" y="1565714"/>
            <a:ext cx="85756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err="1"/>
              <a:t>Step</a:t>
            </a:r>
            <a:r>
              <a:rPr lang="es-ES" altLang="es-PR" sz="1600" b="1" dirty="0"/>
              <a:t> </a:t>
            </a:r>
            <a:r>
              <a:rPr lang="es-ES" altLang="es-PR" sz="1600" b="1" dirty="0" smtClean="0"/>
              <a:t>5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</a:t>
            </a:r>
            <a:r>
              <a:rPr lang="es-ES" altLang="es-PR" sz="1600" b="1" dirty="0" err="1">
                <a:solidFill>
                  <a:schemeClr val="accent2"/>
                </a:solidFill>
              </a:rPr>
              <a:t>After</a:t>
            </a:r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redistribution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applied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trajectories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a new CF can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computed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436695" y="4229672"/>
            <a:ext cx="827061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s-ES" altLang="es-PR" sz="1600" b="1" dirty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</a:t>
            </a:r>
            <a:r>
              <a:rPr lang="es-ES" altLang="es-PR" sz="1600" b="1" baseline="-25000" dirty="0" err="1" smtClean="0">
                <a:solidFill>
                  <a:schemeClr val="accent2"/>
                </a:solidFill>
              </a:rPr>
              <a:t>ijpl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=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residence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time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grid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cell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ij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time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step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p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trajectory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l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384175" y="5002379"/>
            <a:ext cx="837565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err="1" smtClean="0"/>
              <a:t>Step</a:t>
            </a:r>
            <a:r>
              <a:rPr lang="es-ES" altLang="es-PR" sz="1600" b="1" dirty="0" smtClean="0"/>
              <a:t> 6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field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smoothed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 9-point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filter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imposing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restriction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values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must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be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keept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within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their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confidence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interval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554832" y="836613"/>
            <a:ext cx="80343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s-PR" sz="2000" b="1" dirty="0" smtClean="0"/>
              <a:t>II </a:t>
            </a:r>
            <a:r>
              <a:rPr lang="es-ES" altLang="es-PR" sz="2000" b="1" dirty="0"/>
              <a:t>- Computing </a:t>
            </a:r>
            <a:r>
              <a:rPr lang="es-ES" altLang="es-PR" sz="2000" b="1" dirty="0" err="1"/>
              <a:t>the</a:t>
            </a:r>
            <a:r>
              <a:rPr lang="es-ES" altLang="es-PR" sz="2000" b="1" dirty="0"/>
              <a:t> </a:t>
            </a:r>
            <a:r>
              <a:rPr lang="es-ES" altLang="es-PR" sz="2000" b="1" dirty="0" err="1" smtClean="0"/>
              <a:t>Redistributed</a:t>
            </a:r>
            <a:r>
              <a:rPr lang="es-ES" altLang="es-PR" sz="2000" b="1" dirty="0" smtClean="0"/>
              <a:t> CF (</a:t>
            </a:r>
            <a:r>
              <a:rPr lang="es-ES" altLang="es-PR" sz="2000" b="1" dirty="0" err="1" smtClean="0"/>
              <a:t>Stohl</a:t>
            </a:r>
            <a:r>
              <a:rPr lang="es-ES" altLang="es-PR" sz="2000" b="1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216925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0" name="Text Box 48"/>
          <p:cNvSpPr txBox="1">
            <a:spLocks noChangeArrowheads="1"/>
          </p:cNvSpPr>
          <p:nvPr/>
        </p:nvSpPr>
        <p:spPr bwMode="auto">
          <a:xfrm>
            <a:off x="1881188" y="376238"/>
            <a:ext cx="519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/>
              <a:t>Concentration Fields Methodology</a:t>
            </a:r>
          </a:p>
        </p:txBody>
      </p:sp>
      <p:grpSp>
        <p:nvGrpSpPr>
          <p:cNvPr id="13349" name="Group 37"/>
          <p:cNvGrpSpPr>
            <a:grpSpLocks/>
          </p:cNvGrpSpPr>
          <p:nvPr/>
        </p:nvGrpSpPr>
        <p:grpSpPr bwMode="auto">
          <a:xfrm>
            <a:off x="5828672" y="2270845"/>
            <a:ext cx="2724655" cy="2860472"/>
            <a:chOff x="3026" y="1968"/>
            <a:chExt cx="1966" cy="2064"/>
          </a:xfrm>
        </p:grpSpPr>
        <p:sp>
          <p:nvSpPr>
            <p:cNvPr id="13329" name="Rectangle 17"/>
            <p:cNvSpPr>
              <a:spLocks noChangeArrowheads="1"/>
            </p:cNvSpPr>
            <p:nvPr/>
          </p:nvSpPr>
          <p:spPr bwMode="auto">
            <a:xfrm>
              <a:off x="3035" y="1968"/>
              <a:ext cx="1957" cy="20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13346" name="Picture 34" descr="Nitr_15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" y="2014"/>
              <a:ext cx="1659" cy="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40" name="Text Box 28"/>
            <p:cNvSpPr txBox="1">
              <a:spLocks noChangeArrowheads="1"/>
            </p:cNvSpPr>
            <p:nvPr/>
          </p:nvSpPr>
          <p:spPr bwMode="auto">
            <a:xfrm>
              <a:off x="3026" y="3632"/>
              <a:ext cx="434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PR" sz="1400" b="1" dirty="0" smtClean="0"/>
                <a:t>Final</a:t>
              </a:r>
              <a:endParaRPr lang="es-ES" altLang="es-PR" sz="1400" b="1" dirty="0"/>
            </a:p>
            <a:p>
              <a:r>
                <a:rPr lang="es-ES" altLang="es-PR" sz="1400" b="1" dirty="0" smtClean="0"/>
                <a:t>RCF</a:t>
              </a:r>
              <a:endParaRPr lang="es-ES" altLang="es-PR" sz="1400" b="1" dirty="0"/>
            </a:p>
          </p:txBody>
        </p:sp>
      </p:grp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7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9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0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57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METHODOLOGY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grpSp>
        <p:nvGrpSpPr>
          <p:cNvPr id="17" name="Group 57"/>
          <p:cNvGrpSpPr>
            <a:grpSpLocks/>
          </p:cNvGrpSpPr>
          <p:nvPr/>
        </p:nvGrpSpPr>
        <p:grpSpPr bwMode="auto">
          <a:xfrm>
            <a:off x="342498" y="2270844"/>
            <a:ext cx="2588895" cy="2854643"/>
            <a:chOff x="1032" y="2180"/>
            <a:chExt cx="1812" cy="1998"/>
          </a:xfrm>
        </p:grpSpPr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1032" y="2180"/>
              <a:ext cx="1812" cy="1998"/>
              <a:chOff x="1800" y="2046"/>
              <a:chExt cx="1812" cy="1998"/>
            </a:xfrm>
          </p:grpSpPr>
          <p:sp>
            <p:nvSpPr>
              <p:cNvPr id="20" name="Rectangle 21"/>
              <p:cNvSpPr>
                <a:spLocks noChangeArrowheads="1"/>
              </p:cNvSpPr>
              <p:nvPr/>
            </p:nvSpPr>
            <p:spPr bwMode="auto">
              <a:xfrm>
                <a:off x="1800" y="2046"/>
                <a:ext cx="1812" cy="19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21" name="Picture 19" descr="Seiber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7" y="2091"/>
                <a:ext cx="1703" cy="1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 Box 54"/>
            <p:cNvSpPr txBox="1">
              <a:spLocks noChangeArrowheads="1"/>
            </p:cNvSpPr>
            <p:nvPr/>
          </p:nvSpPr>
          <p:spPr bwMode="auto">
            <a:xfrm>
              <a:off x="1058" y="3918"/>
              <a:ext cx="658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PR" sz="1400" b="1" dirty="0" err="1" smtClean="0"/>
                <a:t>Initial</a:t>
              </a:r>
              <a:r>
                <a:rPr lang="es-ES" altLang="es-PR" sz="1400" b="1" dirty="0" smtClean="0"/>
                <a:t> CF</a:t>
              </a:r>
              <a:endParaRPr lang="es-ES" altLang="es-PR" sz="1400" b="1" dirty="0"/>
            </a:p>
          </p:txBody>
        </p:sp>
      </p:grpSp>
      <p:grpSp>
        <p:nvGrpSpPr>
          <p:cNvPr id="22" name="Group 56"/>
          <p:cNvGrpSpPr>
            <a:grpSpLocks/>
          </p:cNvGrpSpPr>
          <p:nvPr/>
        </p:nvGrpSpPr>
        <p:grpSpPr bwMode="auto">
          <a:xfrm>
            <a:off x="3067844" y="2270844"/>
            <a:ext cx="2617470" cy="2860358"/>
            <a:chOff x="2942" y="2180"/>
            <a:chExt cx="1832" cy="2002"/>
          </a:xfrm>
        </p:grpSpPr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2962" y="2180"/>
              <a:ext cx="1812" cy="1998"/>
              <a:chOff x="3730" y="2050"/>
              <a:chExt cx="1812" cy="1998"/>
            </a:xfrm>
          </p:grpSpPr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3730" y="2050"/>
                <a:ext cx="1812" cy="19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32" name="Picture 20" descr="Seibert 9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1" y="2091"/>
                <a:ext cx="1703" cy="1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 Box 55"/>
            <p:cNvSpPr txBox="1">
              <a:spLocks noChangeArrowheads="1"/>
            </p:cNvSpPr>
            <p:nvPr/>
          </p:nvSpPr>
          <p:spPr bwMode="auto">
            <a:xfrm>
              <a:off x="2942" y="3814"/>
              <a:ext cx="76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PR" sz="1400" b="1" dirty="0" err="1" smtClean="0"/>
                <a:t>Smoothed</a:t>
              </a:r>
              <a:endParaRPr lang="es-ES" altLang="es-PR" sz="1400" b="1" dirty="0" smtClean="0"/>
            </a:p>
            <a:p>
              <a:r>
                <a:rPr lang="es-ES" altLang="es-PR" sz="1400" b="1" dirty="0" smtClean="0"/>
                <a:t>CF</a:t>
              </a:r>
              <a:endParaRPr lang="es-ES" altLang="es-PR" sz="1400" b="1" dirty="0"/>
            </a:p>
          </p:txBody>
        </p:sp>
      </p:grp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554038" y="836613"/>
            <a:ext cx="80343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s-PR" sz="2000" b="1" dirty="0" smtClean="0"/>
              <a:t>II </a:t>
            </a:r>
            <a:r>
              <a:rPr lang="es-ES" altLang="es-PR" sz="2000" b="1" dirty="0"/>
              <a:t>- Computing </a:t>
            </a:r>
            <a:r>
              <a:rPr lang="es-ES" altLang="es-PR" sz="2000" b="1" dirty="0" err="1"/>
              <a:t>the</a:t>
            </a:r>
            <a:r>
              <a:rPr lang="es-ES" altLang="es-PR" sz="2000" b="1" dirty="0"/>
              <a:t> </a:t>
            </a:r>
            <a:r>
              <a:rPr lang="es-ES" altLang="es-PR" sz="2000" b="1" dirty="0" err="1" smtClean="0"/>
              <a:t>Redistributed</a:t>
            </a:r>
            <a:r>
              <a:rPr lang="es-ES" altLang="es-PR" sz="2000" b="1" dirty="0" smtClean="0"/>
              <a:t> CF (</a:t>
            </a:r>
            <a:r>
              <a:rPr lang="es-ES" altLang="es-PR" sz="2000" b="1" dirty="0" err="1" smtClean="0"/>
              <a:t>Stohl</a:t>
            </a:r>
            <a:r>
              <a:rPr lang="es-ES" altLang="es-PR" sz="2000" b="1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16813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90" name="Group 6"/>
          <p:cNvGrpSpPr>
            <a:grpSpLocks/>
          </p:cNvGrpSpPr>
          <p:nvPr/>
        </p:nvGrpSpPr>
        <p:grpSpPr bwMode="auto">
          <a:xfrm>
            <a:off x="800100" y="1911350"/>
            <a:ext cx="3581400" cy="3829050"/>
            <a:chOff x="504" y="1320"/>
            <a:chExt cx="2256" cy="2412"/>
          </a:xfrm>
        </p:grpSpPr>
        <p:sp>
          <p:nvSpPr>
            <p:cNvPr id="41991" name="Rectangle 7"/>
            <p:cNvSpPr>
              <a:spLocks noChangeArrowheads="1"/>
            </p:cNvSpPr>
            <p:nvPr/>
          </p:nvSpPr>
          <p:spPr bwMode="auto">
            <a:xfrm>
              <a:off x="504" y="1320"/>
              <a:ext cx="2256" cy="24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41992" name="Picture 8" descr="Ti_15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1404"/>
              <a:ext cx="2114" cy="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993" name="Group 9"/>
          <p:cNvGrpSpPr>
            <a:grpSpLocks/>
          </p:cNvGrpSpPr>
          <p:nvPr/>
        </p:nvGrpSpPr>
        <p:grpSpPr bwMode="auto">
          <a:xfrm>
            <a:off x="4997450" y="1911350"/>
            <a:ext cx="3581400" cy="3829050"/>
            <a:chOff x="3148" y="1312"/>
            <a:chExt cx="2256" cy="2412"/>
          </a:xfrm>
        </p:grpSpPr>
        <p:sp>
          <p:nvSpPr>
            <p:cNvPr id="41994" name="Rectangle 10"/>
            <p:cNvSpPr>
              <a:spLocks noChangeArrowheads="1"/>
            </p:cNvSpPr>
            <p:nvPr/>
          </p:nvSpPr>
          <p:spPr bwMode="auto">
            <a:xfrm>
              <a:off x="3148" y="1312"/>
              <a:ext cx="2256" cy="24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41995" name="Picture 11" descr="Al_15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" y="1397"/>
              <a:ext cx="2116" cy="2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1690410" y="6088063"/>
            <a:ext cx="576318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dirty="0" err="1"/>
              <a:t>Potential</a:t>
            </a:r>
            <a:r>
              <a:rPr lang="es-ES" altLang="es-PR" dirty="0"/>
              <a:t> </a:t>
            </a:r>
            <a:r>
              <a:rPr lang="es-ES" altLang="es-PR" dirty="0" err="1"/>
              <a:t>source</a:t>
            </a:r>
            <a:r>
              <a:rPr lang="es-ES" altLang="es-PR" dirty="0"/>
              <a:t> </a:t>
            </a:r>
            <a:r>
              <a:rPr lang="es-ES" altLang="es-PR" dirty="0" err="1"/>
              <a:t>regions</a:t>
            </a:r>
            <a:r>
              <a:rPr lang="es-ES" altLang="es-PR" dirty="0"/>
              <a:t>: </a:t>
            </a:r>
            <a:r>
              <a:rPr lang="es-ES" altLang="es-PR" dirty="0" smtClean="0"/>
              <a:t>western </a:t>
            </a:r>
            <a:r>
              <a:rPr lang="es-ES" altLang="es-PR" dirty="0" err="1" smtClean="0"/>
              <a:t>Algeria</a:t>
            </a:r>
            <a:r>
              <a:rPr lang="es-ES" altLang="es-PR" dirty="0" smtClean="0"/>
              <a:t> and </a:t>
            </a:r>
            <a:r>
              <a:rPr lang="es-ES" altLang="es-PR" dirty="0" err="1" smtClean="0"/>
              <a:t>Morocco</a:t>
            </a:r>
            <a:endParaRPr lang="es-ES" altLang="es-PR" dirty="0"/>
          </a:p>
        </p:txBody>
      </p:sp>
      <p:sp>
        <p:nvSpPr>
          <p:cNvPr id="41997" name="Oval 13"/>
          <p:cNvSpPr>
            <a:spLocks noChangeArrowheads="1"/>
          </p:cNvSpPr>
          <p:nvPr/>
        </p:nvSpPr>
        <p:spPr bwMode="auto">
          <a:xfrm rot="-1782886">
            <a:off x="2400300" y="3556000"/>
            <a:ext cx="1057275" cy="746125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41998" name="Oval 14"/>
          <p:cNvSpPr>
            <a:spLocks noChangeArrowheads="1"/>
          </p:cNvSpPr>
          <p:nvPr/>
        </p:nvSpPr>
        <p:spPr bwMode="auto">
          <a:xfrm rot="-1782886">
            <a:off x="6626225" y="3581400"/>
            <a:ext cx="1057275" cy="746125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grpSp>
        <p:nvGrpSpPr>
          <p:cNvPr id="42017" name="Group 33"/>
          <p:cNvGrpSpPr>
            <a:grpSpLocks/>
          </p:cNvGrpSpPr>
          <p:nvPr/>
        </p:nvGrpSpPr>
        <p:grpSpPr bwMode="auto">
          <a:xfrm>
            <a:off x="3232150" y="1781175"/>
            <a:ext cx="2644775" cy="4424363"/>
            <a:chOff x="2036" y="846"/>
            <a:chExt cx="1666" cy="2787"/>
          </a:xfrm>
        </p:grpSpPr>
        <p:pic>
          <p:nvPicPr>
            <p:cNvPr id="42018" name="Picture 34" descr="07ago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" y="846"/>
              <a:ext cx="1666" cy="1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99CC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9" name="Oval 35"/>
            <p:cNvSpPr>
              <a:spLocks noChangeArrowheads="1"/>
            </p:cNvSpPr>
            <p:nvPr/>
          </p:nvSpPr>
          <p:spPr bwMode="auto">
            <a:xfrm>
              <a:off x="2450" y="1167"/>
              <a:ext cx="81" cy="7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42020" name="Line 36"/>
            <p:cNvSpPr>
              <a:spLocks noChangeShapeType="1"/>
            </p:cNvSpPr>
            <p:nvPr/>
          </p:nvSpPr>
          <p:spPr bwMode="auto">
            <a:xfrm flipH="1" flipV="1">
              <a:off x="2486" y="1192"/>
              <a:ext cx="356" cy="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PR"/>
            </a:p>
          </p:txBody>
        </p:sp>
        <p:grpSp>
          <p:nvGrpSpPr>
            <p:cNvPr id="42021" name="Group 37"/>
            <p:cNvGrpSpPr>
              <a:grpSpLocks/>
            </p:cNvGrpSpPr>
            <p:nvPr/>
          </p:nvGrpSpPr>
          <p:grpSpPr bwMode="auto">
            <a:xfrm>
              <a:off x="2083" y="2403"/>
              <a:ext cx="1566" cy="1230"/>
              <a:chOff x="307" y="1136"/>
              <a:chExt cx="1566" cy="1230"/>
            </a:xfrm>
          </p:grpSpPr>
          <p:pic>
            <p:nvPicPr>
              <p:cNvPr id="42022" name="Picture 38" descr="PM10 &amp; PM2,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" y="1136"/>
                <a:ext cx="1384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99CC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23" name="Rectangle 39"/>
              <p:cNvSpPr>
                <a:spLocks noChangeArrowheads="1"/>
              </p:cNvSpPr>
              <p:nvPr/>
            </p:nvSpPr>
            <p:spPr bwMode="auto">
              <a:xfrm>
                <a:off x="419" y="1156"/>
                <a:ext cx="61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es-PR" sz="1600" b="1">
                    <a:solidFill>
                      <a:srgbClr val="000000"/>
                    </a:solidFill>
                  </a:rPr>
                  <a:t>Bemantes</a:t>
                </a:r>
                <a:endParaRPr lang="en-GB" altLang="es-PR" sz="1600" b="1"/>
              </a:p>
            </p:txBody>
          </p:sp>
          <p:sp>
            <p:nvSpPr>
              <p:cNvPr id="42024" name="Rectangle 40"/>
              <p:cNvSpPr>
                <a:spLocks noChangeArrowheads="1"/>
              </p:cNvSpPr>
              <p:nvPr/>
            </p:nvSpPr>
            <p:spPr bwMode="auto">
              <a:xfrm>
                <a:off x="307" y="2174"/>
                <a:ext cx="1566" cy="19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altLang="es-PR" sz="1400" b="1">
                    <a:solidFill>
                      <a:srgbClr val="000000"/>
                    </a:solidFill>
                  </a:rPr>
                  <a:t>REGIONAL BACKGROUND</a:t>
                </a:r>
              </a:p>
            </p:txBody>
          </p:sp>
        </p:grpSp>
      </p:grp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0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2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3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107430" y="873599"/>
            <a:ext cx="69291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</a:t>
            </a:r>
            <a:r>
              <a:rPr lang="es-ES_tradnl" altLang="es-P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MINERAL DUST</a:t>
            </a:r>
            <a:endParaRPr lang="es-ES_tradnl" altLang="es-PR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Tracers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Ti, Al)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177422" y="835501"/>
            <a:ext cx="8789157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smtClean="0"/>
              <a:t>RCF </a:t>
            </a:r>
            <a:r>
              <a:rPr lang="es-ES" altLang="es-PR" sz="1600" b="1" dirty="0"/>
              <a:t>– </a:t>
            </a:r>
            <a:r>
              <a:rPr lang="es-ES" altLang="es-PR" sz="1600" b="1" dirty="0" smtClean="0"/>
              <a:t>regional </a:t>
            </a:r>
            <a:r>
              <a:rPr lang="es-ES" altLang="es-PR" sz="1600" b="1" dirty="0" err="1" smtClean="0"/>
              <a:t>background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site</a:t>
            </a:r>
            <a:r>
              <a:rPr lang="es-ES" altLang="es-PR" sz="1600" b="1" dirty="0" smtClean="0"/>
              <a:t> in NW IP (</a:t>
            </a:r>
            <a:r>
              <a:rPr lang="es-ES" altLang="es-PR" sz="1600" b="1" dirty="0" err="1" smtClean="0"/>
              <a:t>Bemantes</a:t>
            </a:r>
            <a:r>
              <a:rPr lang="es-ES" altLang="es-PR" sz="1600" b="1" dirty="0" smtClean="0"/>
              <a:t>), a case </a:t>
            </a:r>
            <a:r>
              <a:rPr lang="es-ES" altLang="es-PR" sz="1600" b="1" dirty="0" err="1" smtClean="0"/>
              <a:t>study</a:t>
            </a:r>
            <a:r>
              <a:rPr lang="es-ES" altLang="es-PR" sz="1600" b="1" dirty="0" smtClean="0"/>
              <a:t> (Salvador et al., 2007)</a:t>
            </a:r>
            <a:endParaRPr lang="es-ES" altLang="es-P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 animBg="1"/>
      <p:bldP spid="41998" grpId="0" animBg="1"/>
      <p:bldP spid="34" grpId="0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1690410" y="6088063"/>
            <a:ext cx="576318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dirty="0" err="1"/>
              <a:t>Potential</a:t>
            </a:r>
            <a:r>
              <a:rPr lang="es-ES" altLang="es-PR" dirty="0"/>
              <a:t> </a:t>
            </a:r>
            <a:r>
              <a:rPr lang="es-ES" altLang="es-PR" dirty="0" err="1"/>
              <a:t>source</a:t>
            </a:r>
            <a:r>
              <a:rPr lang="es-ES" altLang="es-PR" dirty="0"/>
              <a:t> </a:t>
            </a:r>
            <a:r>
              <a:rPr lang="es-ES" altLang="es-PR" dirty="0" err="1"/>
              <a:t>regions</a:t>
            </a:r>
            <a:r>
              <a:rPr lang="es-ES" altLang="es-PR" dirty="0"/>
              <a:t>: </a:t>
            </a:r>
            <a:r>
              <a:rPr lang="es-ES" altLang="es-PR" dirty="0" smtClean="0"/>
              <a:t>western </a:t>
            </a:r>
            <a:r>
              <a:rPr lang="es-ES" altLang="es-PR" dirty="0" err="1" smtClean="0"/>
              <a:t>Algeria</a:t>
            </a:r>
            <a:r>
              <a:rPr lang="es-ES" altLang="es-PR" dirty="0" smtClean="0"/>
              <a:t> and </a:t>
            </a:r>
            <a:r>
              <a:rPr lang="es-ES" altLang="es-PR" dirty="0" err="1" smtClean="0"/>
              <a:t>Morocco</a:t>
            </a:r>
            <a:endParaRPr lang="es-ES" altLang="es-PR" dirty="0"/>
          </a:p>
        </p:txBody>
      </p: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0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2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3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133880" y="873599"/>
            <a:ext cx="68762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MINERAL DUST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Tracers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Ti, Al)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2390775" y="1728086"/>
            <a:ext cx="4362450" cy="3777364"/>
            <a:chOff x="2390775" y="1728086"/>
            <a:chExt cx="4362450" cy="3777364"/>
          </a:xfrm>
        </p:grpSpPr>
        <p:grpSp>
          <p:nvGrpSpPr>
            <p:cNvPr id="42014" name="Group 30"/>
            <p:cNvGrpSpPr>
              <a:grpSpLocks/>
            </p:cNvGrpSpPr>
            <p:nvPr/>
          </p:nvGrpSpPr>
          <p:grpSpPr bwMode="auto">
            <a:xfrm>
              <a:off x="2390775" y="2133600"/>
              <a:ext cx="4362450" cy="3371850"/>
              <a:chOff x="5448" y="1332"/>
              <a:chExt cx="2748" cy="2124"/>
            </a:xfrm>
          </p:grpSpPr>
          <p:sp>
            <p:nvSpPr>
              <p:cNvPr id="42015" name="Rectangle 31"/>
              <p:cNvSpPr>
                <a:spLocks noChangeArrowheads="1"/>
              </p:cNvSpPr>
              <p:nvPr/>
            </p:nvSpPr>
            <p:spPr bwMode="auto">
              <a:xfrm>
                <a:off x="5448" y="1332"/>
                <a:ext cx="2748" cy="21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42016" name="Picture 32" descr="AFR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0" y="1418"/>
                <a:ext cx="2616" cy="1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3122403" y="1728086"/>
              <a:ext cx="289919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buFontTx/>
                <a:buChar char="•"/>
              </a:pPr>
              <a:r>
                <a:rPr lang="es-ES" altLang="es-PR" sz="1400" b="1" dirty="0"/>
                <a:t> </a:t>
              </a:r>
              <a:r>
                <a:rPr lang="es-ES" altLang="es-PR" sz="1400" b="1" dirty="0" err="1" smtClean="0"/>
                <a:t>Cluster</a:t>
              </a:r>
              <a:r>
                <a:rPr lang="es-ES" altLang="es-PR" sz="1400" b="1" dirty="0" smtClean="0"/>
                <a:t> 1: </a:t>
              </a:r>
              <a:r>
                <a:rPr lang="es-ES" altLang="es-PR" sz="1400" b="1" dirty="0" err="1" smtClean="0"/>
                <a:t>Northafrican</a:t>
              </a:r>
              <a:r>
                <a:rPr lang="es-ES" altLang="es-PR" sz="1400" b="1" dirty="0" smtClean="0"/>
                <a:t> </a:t>
              </a:r>
              <a:r>
                <a:rPr lang="es-ES" altLang="es-PR" sz="1400" b="1" dirty="0" err="1" smtClean="0"/>
                <a:t>flows</a:t>
              </a:r>
              <a:endParaRPr lang="es-ES" altLang="es-PR" sz="1400" b="1" dirty="0"/>
            </a:p>
          </p:txBody>
        </p:sp>
      </p:grp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136926" y="504267"/>
            <a:ext cx="687014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b="1" dirty="0" smtClean="0">
                <a:solidFill>
                  <a:srgbClr val="C00000"/>
                </a:solidFill>
              </a:rPr>
              <a:t>COMBINING RESULTS FROM DIFFERENT TSM: CA AND RCF</a:t>
            </a:r>
            <a:endParaRPr lang="es-ES" altLang="es-P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4826000" y="1595306"/>
            <a:ext cx="3429000" cy="3829050"/>
            <a:chOff x="3040" y="1244"/>
            <a:chExt cx="2160" cy="2412"/>
          </a:xfrm>
        </p:grpSpPr>
        <p:sp>
          <p:nvSpPr>
            <p:cNvPr id="43020" name="Rectangle 12"/>
            <p:cNvSpPr>
              <a:spLocks noChangeArrowheads="1"/>
            </p:cNvSpPr>
            <p:nvPr/>
          </p:nvSpPr>
          <p:spPr bwMode="auto">
            <a:xfrm>
              <a:off x="3040" y="1244"/>
              <a:ext cx="2160" cy="24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43021" name="Picture 13" descr="Fe_15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" y="1328"/>
              <a:ext cx="1947" cy="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022" name="Group 14"/>
          <p:cNvGrpSpPr>
            <a:grpSpLocks/>
          </p:cNvGrpSpPr>
          <p:nvPr/>
        </p:nvGrpSpPr>
        <p:grpSpPr bwMode="auto">
          <a:xfrm>
            <a:off x="857250" y="1595306"/>
            <a:ext cx="3352800" cy="3829050"/>
            <a:chOff x="840" y="1264"/>
            <a:chExt cx="2112" cy="2412"/>
          </a:xfrm>
        </p:grpSpPr>
        <p:sp>
          <p:nvSpPr>
            <p:cNvPr id="43023" name="Rectangle 15"/>
            <p:cNvSpPr>
              <a:spLocks noChangeArrowheads="1"/>
            </p:cNvSpPr>
            <p:nvPr/>
          </p:nvSpPr>
          <p:spPr bwMode="auto">
            <a:xfrm>
              <a:off x="840" y="1264"/>
              <a:ext cx="2112" cy="24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43024" name="Picture 16" descr="Mn_15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" y="1347"/>
              <a:ext cx="1902" cy="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025" name="Oval 17"/>
          <p:cNvSpPr>
            <a:spLocks noChangeArrowheads="1"/>
          </p:cNvSpPr>
          <p:nvPr/>
        </p:nvSpPr>
        <p:spPr bwMode="auto">
          <a:xfrm>
            <a:off x="2413000" y="2703381"/>
            <a:ext cx="812800" cy="6350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43026" name="Oval 18"/>
          <p:cNvSpPr>
            <a:spLocks noChangeArrowheads="1"/>
          </p:cNvSpPr>
          <p:nvPr/>
        </p:nvSpPr>
        <p:spPr bwMode="auto">
          <a:xfrm>
            <a:off x="6429375" y="2747831"/>
            <a:ext cx="812800" cy="6350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162654" y="533400"/>
            <a:ext cx="68762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</a:t>
            </a:r>
            <a:r>
              <a:rPr lang="es-ES_tradnl" altLang="es-P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MINERAL </a:t>
            </a:r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DUST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Tracers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Mn, Fe)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28774" y="0"/>
            <a:ext cx="9144000" cy="338138"/>
            <a:chOff x="0" y="0"/>
            <a:chExt cx="5760" cy="213"/>
          </a:xfrm>
        </p:grpSpPr>
        <p:grpSp>
          <p:nvGrpSpPr>
            <p:cNvPr id="20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123172" y="5572301"/>
            <a:ext cx="4955203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dirty="0" err="1"/>
              <a:t>Potential</a:t>
            </a:r>
            <a:r>
              <a:rPr lang="es-ES" altLang="es-PR" dirty="0"/>
              <a:t> </a:t>
            </a:r>
            <a:r>
              <a:rPr lang="es-ES" altLang="es-PR" dirty="0" err="1"/>
              <a:t>source</a:t>
            </a:r>
            <a:r>
              <a:rPr lang="es-ES" altLang="es-PR" dirty="0"/>
              <a:t> </a:t>
            </a:r>
            <a:r>
              <a:rPr lang="es-ES" altLang="es-PR" dirty="0" err="1"/>
              <a:t>regions</a:t>
            </a:r>
            <a:r>
              <a:rPr lang="es-ES" altLang="es-PR" dirty="0"/>
              <a:t>: </a:t>
            </a:r>
            <a:r>
              <a:rPr lang="es-ES" altLang="es-PR" dirty="0" err="1" smtClean="0"/>
              <a:t>the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Iberian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Peninsula</a:t>
            </a:r>
            <a:endParaRPr lang="es-ES" altLang="es-PR" dirty="0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34359" y="6031820"/>
            <a:ext cx="7532831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dirty="0" err="1" smtClean="0"/>
              <a:t>It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is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interpreted</a:t>
            </a:r>
            <a:r>
              <a:rPr lang="es-ES" altLang="es-PR" dirty="0" smtClean="0"/>
              <a:t> as </a:t>
            </a:r>
            <a:r>
              <a:rPr lang="es-ES" altLang="es-PR" dirty="0" err="1" smtClean="0"/>
              <a:t>the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contribution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from</a:t>
            </a:r>
            <a:r>
              <a:rPr lang="es-ES" altLang="es-PR" dirty="0" smtClean="0"/>
              <a:t> local and regional </a:t>
            </a:r>
            <a:r>
              <a:rPr lang="es-ES" altLang="es-PR" dirty="0" err="1" smtClean="0"/>
              <a:t>soil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dust</a:t>
            </a:r>
            <a:r>
              <a:rPr lang="es-ES" altLang="es-PR" dirty="0" smtClean="0"/>
              <a:t> as a </a:t>
            </a:r>
          </a:p>
          <a:p>
            <a:pPr algn="ctr"/>
            <a:r>
              <a:rPr lang="es-ES" altLang="es-PR" dirty="0" err="1" smtClean="0"/>
              <a:t>result</a:t>
            </a:r>
            <a:r>
              <a:rPr lang="es-ES" altLang="es-PR" dirty="0" smtClean="0"/>
              <a:t> of </a:t>
            </a:r>
            <a:r>
              <a:rPr lang="es-ES" altLang="es-PR" dirty="0" err="1" smtClean="0"/>
              <a:t>resuspension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by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wind</a:t>
            </a:r>
            <a:r>
              <a:rPr lang="es-ES" altLang="es-PR" dirty="0" smtClean="0"/>
              <a:t> and </a:t>
            </a:r>
            <a:r>
              <a:rPr lang="es-ES" altLang="es-PR" dirty="0" err="1" smtClean="0"/>
              <a:t>convective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processes</a:t>
            </a:r>
            <a:endParaRPr lang="es-ES" altLang="es-P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5" grpId="0" animBg="1"/>
      <p:bldP spid="43026" grpId="0" animBg="1"/>
      <p:bldP spid="17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42" name="Group 10"/>
          <p:cNvGrpSpPr>
            <a:grpSpLocks/>
          </p:cNvGrpSpPr>
          <p:nvPr/>
        </p:nvGrpSpPr>
        <p:grpSpPr bwMode="auto">
          <a:xfrm>
            <a:off x="1149350" y="1581764"/>
            <a:ext cx="3276600" cy="3733800"/>
            <a:chOff x="588" y="984"/>
            <a:chExt cx="2064" cy="2352"/>
          </a:xfrm>
        </p:grpSpPr>
        <p:sp>
          <p:nvSpPr>
            <p:cNvPr id="44043" name="Rectangle 11"/>
            <p:cNvSpPr>
              <a:spLocks noChangeArrowheads="1"/>
            </p:cNvSpPr>
            <p:nvPr/>
          </p:nvSpPr>
          <p:spPr bwMode="auto">
            <a:xfrm>
              <a:off x="588" y="984"/>
              <a:ext cx="2064" cy="2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44044" name="Picture 12" descr="Na_15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1044"/>
              <a:ext cx="1913" cy="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45" name="Group 13"/>
          <p:cNvGrpSpPr>
            <a:grpSpLocks/>
          </p:cNvGrpSpPr>
          <p:nvPr/>
        </p:nvGrpSpPr>
        <p:grpSpPr bwMode="auto">
          <a:xfrm>
            <a:off x="5118100" y="1588114"/>
            <a:ext cx="3276600" cy="3733800"/>
            <a:chOff x="3088" y="988"/>
            <a:chExt cx="2064" cy="2352"/>
          </a:xfrm>
        </p:grpSpPr>
        <p:sp>
          <p:nvSpPr>
            <p:cNvPr id="44046" name="Rectangle 14"/>
            <p:cNvSpPr>
              <a:spLocks noChangeArrowheads="1"/>
            </p:cNvSpPr>
            <p:nvPr/>
          </p:nvSpPr>
          <p:spPr bwMode="auto">
            <a:xfrm>
              <a:off x="3088" y="988"/>
              <a:ext cx="2064" cy="2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44047" name="Picture 15" descr="Cl_15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" y="1044"/>
              <a:ext cx="1904" cy="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2113603" y="5704502"/>
            <a:ext cx="4916794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dirty="0" err="1"/>
              <a:t>Potential</a:t>
            </a:r>
            <a:r>
              <a:rPr lang="es-ES" altLang="es-PR" dirty="0"/>
              <a:t> </a:t>
            </a:r>
            <a:r>
              <a:rPr lang="es-ES" altLang="es-PR" dirty="0" err="1"/>
              <a:t>source</a:t>
            </a:r>
            <a:r>
              <a:rPr lang="es-ES" altLang="es-PR" dirty="0"/>
              <a:t> </a:t>
            </a:r>
            <a:r>
              <a:rPr lang="es-ES" altLang="es-PR" dirty="0" err="1"/>
              <a:t>regions</a:t>
            </a:r>
            <a:r>
              <a:rPr lang="es-ES" altLang="es-PR" dirty="0"/>
              <a:t>: </a:t>
            </a:r>
            <a:r>
              <a:rPr lang="es-ES" altLang="es-PR" dirty="0" err="1" smtClean="0"/>
              <a:t>Atlantic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Ocean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areas</a:t>
            </a:r>
            <a:endParaRPr lang="es-ES" altLang="es-PR" dirty="0"/>
          </a:p>
        </p:txBody>
      </p:sp>
      <p:sp>
        <p:nvSpPr>
          <p:cNvPr id="44050" name="Oval 18"/>
          <p:cNvSpPr>
            <a:spLocks noChangeArrowheads="1"/>
          </p:cNvSpPr>
          <p:nvPr/>
        </p:nvSpPr>
        <p:spPr bwMode="auto">
          <a:xfrm>
            <a:off x="1743075" y="3302614"/>
            <a:ext cx="717550" cy="6350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44051" name="Oval 19"/>
          <p:cNvSpPr>
            <a:spLocks noChangeArrowheads="1"/>
          </p:cNvSpPr>
          <p:nvPr/>
        </p:nvSpPr>
        <p:spPr bwMode="auto">
          <a:xfrm>
            <a:off x="2968625" y="1823064"/>
            <a:ext cx="717550" cy="6350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44052" name="Oval 20"/>
          <p:cNvSpPr>
            <a:spLocks noChangeArrowheads="1"/>
          </p:cNvSpPr>
          <p:nvPr/>
        </p:nvSpPr>
        <p:spPr bwMode="auto">
          <a:xfrm>
            <a:off x="1758950" y="2089764"/>
            <a:ext cx="469900" cy="6350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44053" name="Oval 21"/>
          <p:cNvSpPr>
            <a:spLocks noChangeArrowheads="1"/>
          </p:cNvSpPr>
          <p:nvPr/>
        </p:nvSpPr>
        <p:spPr bwMode="auto">
          <a:xfrm rot="-1701671">
            <a:off x="5673725" y="3518514"/>
            <a:ext cx="717550" cy="4064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44054" name="Oval 22"/>
          <p:cNvSpPr>
            <a:spLocks noChangeArrowheads="1"/>
          </p:cNvSpPr>
          <p:nvPr/>
        </p:nvSpPr>
        <p:spPr bwMode="auto">
          <a:xfrm>
            <a:off x="6937375" y="1800839"/>
            <a:ext cx="717550" cy="6350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 rot="-2254612">
            <a:off x="5594350" y="1926252"/>
            <a:ext cx="1062038" cy="5842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922285" y="581025"/>
            <a:ext cx="7299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MARINE AEROSOL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Tracers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Na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, Cl</a:t>
            </a:r>
            <a:r>
              <a:rPr lang="es-ES" altLang="es-PR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-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2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2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9" grpId="0"/>
      <p:bldP spid="44050" grpId="0" animBg="1"/>
      <p:bldP spid="44051" grpId="0" animBg="1"/>
      <p:bldP spid="44052" grpId="0" animBg="1"/>
      <p:bldP spid="44053" grpId="0" animBg="1"/>
      <p:bldP spid="44054" grpId="0" animBg="1"/>
      <p:bldP spid="4405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9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922285" y="657225"/>
            <a:ext cx="7299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MARINE AEROSOL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Tracers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Na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, Cl</a:t>
            </a:r>
            <a:r>
              <a:rPr lang="es-ES" altLang="es-PR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-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286465" y="1608319"/>
            <a:ext cx="6571094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dirty="0" err="1" smtClean="0"/>
              <a:t>Simultaneous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sharp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increases</a:t>
            </a:r>
            <a:r>
              <a:rPr lang="es-ES" altLang="es-PR" dirty="0" smtClean="0"/>
              <a:t> of </a:t>
            </a:r>
            <a:r>
              <a:rPr lang="es-ES" altLang="es-PR" dirty="0" err="1" smtClean="0"/>
              <a:t>Na</a:t>
            </a:r>
            <a:r>
              <a:rPr lang="es-ES" altLang="es-PR" dirty="0" smtClean="0"/>
              <a:t> and Cl</a:t>
            </a:r>
            <a:r>
              <a:rPr lang="es-ES" altLang="es-PR" baseline="30000" dirty="0" smtClean="0"/>
              <a:t>- 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during</a:t>
            </a:r>
            <a:r>
              <a:rPr lang="es-ES" altLang="es-PR" dirty="0" smtClean="0"/>
              <a:t> </a:t>
            </a:r>
          </a:p>
          <a:p>
            <a:pPr algn="ctr"/>
            <a:r>
              <a:rPr lang="es-ES" altLang="es-PR" dirty="0" err="1" smtClean="0"/>
              <a:t>advections</a:t>
            </a:r>
            <a:r>
              <a:rPr lang="es-ES" altLang="es-PR" dirty="0" smtClean="0"/>
              <a:t> of </a:t>
            </a:r>
            <a:r>
              <a:rPr lang="es-ES" altLang="es-PR" dirty="0" err="1" smtClean="0"/>
              <a:t>Atlantic</a:t>
            </a:r>
            <a:r>
              <a:rPr lang="es-ES" altLang="es-PR" dirty="0" smtClean="0"/>
              <a:t> air </a:t>
            </a:r>
            <a:r>
              <a:rPr lang="es-ES" altLang="es-PR" dirty="0" err="1" smtClean="0"/>
              <a:t>masses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associated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to</a:t>
            </a:r>
            <a:r>
              <a:rPr lang="es-ES" altLang="es-PR" dirty="0" smtClean="0"/>
              <a:t> frontal </a:t>
            </a:r>
            <a:r>
              <a:rPr lang="es-ES" altLang="es-PR" dirty="0" err="1" smtClean="0"/>
              <a:t>systems</a:t>
            </a:r>
            <a:endParaRPr lang="es-ES" altLang="es-PR" dirty="0"/>
          </a:p>
        </p:txBody>
      </p:sp>
      <p:grpSp>
        <p:nvGrpSpPr>
          <p:cNvPr id="2" name="1 Grupo"/>
          <p:cNvGrpSpPr/>
          <p:nvPr/>
        </p:nvGrpSpPr>
        <p:grpSpPr>
          <a:xfrm>
            <a:off x="266700" y="2514896"/>
            <a:ext cx="3943350" cy="3475237"/>
            <a:chOff x="266700" y="2514896"/>
            <a:chExt cx="3943350" cy="3475237"/>
          </a:xfrm>
        </p:grpSpPr>
        <p:grpSp>
          <p:nvGrpSpPr>
            <p:cNvPr id="23" name="Group 11"/>
            <p:cNvGrpSpPr>
              <a:grpSpLocks/>
            </p:cNvGrpSpPr>
            <p:nvPr/>
          </p:nvGrpSpPr>
          <p:grpSpPr bwMode="auto">
            <a:xfrm>
              <a:off x="266700" y="2904033"/>
              <a:ext cx="3943350" cy="3086100"/>
              <a:chOff x="156" y="1344"/>
              <a:chExt cx="2484" cy="1944"/>
            </a:xfrm>
          </p:grpSpPr>
          <p:sp>
            <p:nvSpPr>
              <p:cNvPr id="24" name="Rectangle 12"/>
              <p:cNvSpPr>
                <a:spLocks noChangeArrowheads="1"/>
              </p:cNvSpPr>
              <p:nvPr/>
            </p:nvSpPr>
            <p:spPr bwMode="auto">
              <a:xfrm>
                <a:off x="156" y="1344"/>
                <a:ext cx="2484" cy="19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25" name="Picture 13" descr="MAR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" y="1408"/>
                <a:ext cx="2324" cy="1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Text Box 35"/>
            <p:cNvSpPr txBox="1">
              <a:spLocks noChangeArrowheads="1"/>
            </p:cNvSpPr>
            <p:nvPr/>
          </p:nvSpPr>
          <p:spPr bwMode="auto">
            <a:xfrm>
              <a:off x="788778" y="2514896"/>
              <a:ext cx="289919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buFontTx/>
                <a:buChar char="•"/>
              </a:pPr>
              <a:r>
                <a:rPr lang="es-ES" altLang="es-PR" sz="1400" b="1" dirty="0"/>
                <a:t> </a:t>
              </a:r>
              <a:r>
                <a:rPr lang="es-ES" altLang="es-PR" sz="1400" b="1" dirty="0" err="1" smtClean="0"/>
                <a:t>Cluster</a:t>
              </a:r>
              <a:r>
                <a:rPr lang="es-ES" altLang="es-PR" sz="1400" b="1" dirty="0" smtClean="0"/>
                <a:t> 2: </a:t>
              </a:r>
              <a:r>
                <a:rPr lang="es-ES" altLang="es-PR" sz="1400" b="1" dirty="0" err="1" smtClean="0"/>
                <a:t>Northeasterly</a:t>
              </a:r>
              <a:r>
                <a:rPr lang="es-ES" altLang="es-PR" sz="1400" b="1" dirty="0" smtClean="0"/>
                <a:t> </a:t>
              </a:r>
              <a:r>
                <a:rPr lang="es-ES" altLang="es-PR" sz="1400" b="1" dirty="0" err="1" smtClean="0"/>
                <a:t>flows</a:t>
              </a:r>
              <a:endParaRPr lang="es-ES" altLang="es-PR" sz="1400" b="1" dirty="0"/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4495800" y="2531109"/>
            <a:ext cx="4381500" cy="3449499"/>
            <a:chOff x="4495800" y="2531109"/>
            <a:chExt cx="4381500" cy="3449499"/>
          </a:xfrm>
        </p:grpSpPr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4495800" y="2913558"/>
              <a:ext cx="4381500" cy="3067050"/>
              <a:chOff x="2820" y="1332"/>
              <a:chExt cx="2760" cy="1932"/>
            </a:xfrm>
          </p:grpSpPr>
          <p:sp>
            <p:nvSpPr>
              <p:cNvPr id="27" name="Rectangle 15"/>
              <p:cNvSpPr>
                <a:spLocks noChangeArrowheads="1"/>
              </p:cNvSpPr>
              <p:nvPr/>
            </p:nvSpPr>
            <p:spPr bwMode="auto">
              <a:xfrm>
                <a:off x="2820" y="1332"/>
                <a:ext cx="2760" cy="19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28" name="Picture 16" descr="MAR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4" y="1419"/>
                <a:ext cx="2632" cy="17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 Box 35"/>
            <p:cNvSpPr txBox="1">
              <a:spLocks noChangeArrowheads="1"/>
            </p:cNvSpPr>
            <p:nvPr/>
          </p:nvSpPr>
          <p:spPr bwMode="auto">
            <a:xfrm>
              <a:off x="5236953" y="2531109"/>
              <a:ext cx="289919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buFontTx/>
                <a:buChar char="•"/>
              </a:pPr>
              <a:r>
                <a:rPr lang="es-ES" altLang="es-PR" sz="1400" b="1" dirty="0"/>
                <a:t> </a:t>
              </a:r>
              <a:r>
                <a:rPr lang="es-ES" altLang="es-PR" sz="1400" b="1" dirty="0" err="1" smtClean="0"/>
                <a:t>Cluster</a:t>
              </a:r>
              <a:r>
                <a:rPr lang="es-ES" altLang="es-PR" sz="1400" b="1" dirty="0" smtClean="0"/>
                <a:t> 3: </a:t>
              </a:r>
              <a:r>
                <a:rPr lang="es-ES" altLang="es-PR" sz="1400" b="1" dirty="0" err="1" smtClean="0"/>
                <a:t>Easterly</a:t>
              </a:r>
              <a:r>
                <a:rPr lang="es-ES" altLang="es-PR" sz="1400" b="1" dirty="0" smtClean="0"/>
                <a:t> </a:t>
              </a:r>
              <a:r>
                <a:rPr lang="es-ES" altLang="es-PR" sz="1400" b="1" dirty="0" err="1" smtClean="0"/>
                <a:t>flows</a:t>
              </a:r>
              <a:endParaRPr lang="es-ES" altLang="es-PR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952500" y="1657350"/>
            <a:ext cx="3371850" cy="3771900"/>
            <a:chOff x="468" y="1044"/>
            <a:chExt cx="2124" cy="2376"/>
          </a:xfrm>
        </p:grpSpPr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468" y="1044"/>
              <a:ext cx="2124" cy="23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29" name="Picture 13" descr="Se_15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" y="1104"/>
              <a:ext cx="1981" cy="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14"/>
          <p:cNvGrpSpPr>
            <a:grpSpLocks/>
          </p:cNvGrpSpPr>
          <p:nvPr/>
        </p:nvGrpSpPr>
        <p:grpSpPr bwMode="auto">
          <a:xfrm>
            <a:off x="4791075" y="1663700"/>
            <a:ext cx="3371850" cy="3771900"/>
            <a:chOff x="2886" y="1048"/>
            <a:chExt cx="2124" cy="2376"/>
          </a:xfrm>
        </p:grpSpPr>
        <p:sp>
          <p:nvSpPr>
            <p:cNvPr id="31" name="Rectangle 15"/>
            <p:cNvSpPr>
              <a:spLocks noChangeArrowheads="1"/>
            </p:cNvSpPr>
            <p:nvPr/>
          </p:nvSpPr>
          <p:spPr bwMode="auto">
            <a:xfrm>
              <a:off x="2886" y="1048"/>
              <a:ext cx="2124" cy="23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32" name="Picture 16" descr="V_15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" y="1104"/>
              <a:ext cx="1979" cy="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Oval 18"/>
          <p:cNvSpPr>
            <a:spLocks noChangeArrowheads="1"/>
          </p:cNvSpPr>
          <p:nvPr/>
        </p:nvSpPr>
        <p:spPr bwMode="auto">
          <a:xfrm>
            <a:off x="2546350" y="2816225"/>
            <a:ext cx="736600" cy="5461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4" name="Oval 19"/>
          <p:cNvSpPr>
            <a:spLocks noChangeArrowheads="1"/>
          </p:cNvSpPr>
          <p:nvPr/>
        </p:nvSpPr>
        <p:spPr bwMode="auto">
          <a:xfrm>
            <a:off x="6381750" y="2828925"/>
            <a:ext cx="787400" cy="6096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1209541" y="5761038"/>
            <a:ext cx="6724918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dirty="0" err="1" smtClean="0"/>
              <a:t>Potential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Source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regions</a:t>
            </a:r>
            <a:r>
              <a:rPr lang="es-ES" altLang="es-PR" dirty="0" smtClean="0"/>
              <a:t>: </a:t>
            </a:r>
            <a:r>
              <a:rPr lang="es-ES" altLang="es-PR" dirty="0" err="1" smtClean="0"/>
              <a:t>over</a:t>
            </a:r>
            <a:r>
              <a:rPr lang="es-ES" altLang="es-PR" dirty="0" smtClean="0"/>
              <a:t> and </a:t>
            </a:r>
            <a:r>
              <a:rPr lang="es-ES" altLang="es-PR" dirty="0" err="1" smtClean="0"/>
              <a:t>nearby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the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Iberian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Peninsula</a:t>
            </a:r>
            <a:endParaRPr lang="es-ES" altLang="es-PR" dirty="0"/>
          </a:p>
        </p:txBody>
      </p:sp>
      <p:grpSp>
        <p:nvGrpSpPr>
          <p:cNvPr id="36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7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9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40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277075" y="547804"/>
            <a:ext cx="85898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COMBUSTION PROCESSES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Tracers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Se 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coal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), V (fuel-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oil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))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6"/>
          <p:cNvGrpSpPr>
            <a:grpSpLocks/>
          </p:cNvGrpSpPr>
          <p:nvPr/>
        </p:nvGrpSpPr>
        <p:grpSpPr bwMode="auto">
          <a:xfrm>
            <a:off x="4730750" y="1644650"/>
            <a:ext cx="3276600" cy="3810000"/>
            <a:chOff x="2788" y="964"/>
            <a:chExt cx="2064" cy="2400"/>
          </a:xfrm>
        </p:grpSpPr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>
              <a:off x="2788" y="964"/>
              <a:ext cx="2064" cy="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40" name="Picture 8" descr="Amon_15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" y="1044"/>
              <a:ext cx="1925" cy="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9"/>
          <p:cNvGrpSpPr>
            <a:grpSpLocks/>
          </p:cNvGrpSpPr>
          <p:nvPr/>
        </p:nvGrpSpPr>
        <p:grpSpPr bwMode="auto">
          <a:xfrm>
            <a:off x="1123950" y="1638300"/>
            <a:ext cx="3276600" cy="3810000"/>
            <a:chOff x="516" y="960"/>
            <a:chExt cx="2064" cy="2400"/>
          </a:xfrm>
        </p:grpSpPr>
        <p:sp>
          <p:nvSpPr>
            <p:cNvPr id="42" name="Rectangle 10"/>
            <p:cNvSpPr>
              <a:spLocks noChangeArrowheads="1"/>
            </p:cNvSpPr>
            <p:nvPr/>
          </p:nvSpPr>
          <p:spPr bwMode="auto">
            <a:xfrm>
              <a:off x="516" y="960"/>
              <a:ext cx="2064" cy="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43" name="Picture 11" descr="Sulf_15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" y="1044"/>
              <a:ext cx="1934" cy="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2660650" y="2873375"/>
            <a:ext cx="736600" cy="5461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45" name="Oval 13"/>
          <p:cNvSpPr>
            <a:spLocks noChangeArrowheads="1"/>
          </p:cNvSpPr>
          <p:nvPr/>
        </p:nvSpPr>
        <p:spPr bwMode="auto">
          <a:xfrm>
            <a:off x="6292850" y="2873375"/>
            <a:ext cx="736600" cy="5461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grpSp>
        <p:nvGrpSpPr>
          <p:cNvPr id="46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7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49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0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48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606363" y="613629"/>
            <a:ext cx="79312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AMMONIUM SULPHATE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Tracers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SO</a:t>
            </a:r>
            <a:r>
              <a:rPr lang="es-ES" altLang="es-PR" sz="2000" b="1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4</a:t>
            </a:r>
            <a:r>
              <a:rPr lang="es-ES" altLang="es-PR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2-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, NH</a:t>
            </a:r>
            <a:r>
              <a:rPr lang="es-ES" altLang="es-PR" sz="2000" b="1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4</a:t>
            </a:r>
            <a:r>
              <a:rPr lang="es-ES" altLang="es-PR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+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1209541" y="5837238"/>
            <a:ext cx="6724918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dirty="0" err="1" smtClean="0"/>
              <a:t>Potential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Source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regions</a:t>
            </a:r>
            <a:r>
              <a:rPr lang="es-ES" altLang="es-PR" dirty="0" smtClean="0"/>
              <a:t>: </a:t>
            </a:r>
            <a:r>
              <a:rPr lang="es-ES" altLang="es-PR" dirty="0" err="1" smtClean="0"/>
              <a:t>over</a:t>
            </a:r>
            <a:r>
              <a:rPr lang="es-ES" altLang="es-PR" dirty="0" smtClean="0"/>
              <a:t> and </a:t>
            </a:r>
            <a:r>
              <a:rPr lang="es-ES" altLang="es-PR" dirty="0" err="1" smtClean="0"/>
              <a:t>nearby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the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Iberian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Peninsula</a:t>
            </a:r>
            <a:endParaRPr lang="es-ES" altLang="es-P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5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959472" y="539234"/>
            <a:ext cx="7225055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dirty="0" err="1" smtClean="0"/>
              <a:t>The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highest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concentrations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were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recorded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during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periods</a:t>
            </a:r>
            <a:r>
              <a:rPr lang="es-ES" altLang="es-PR" dirty="0" smtClean="0"/>
              <a:t> of regional </a:t>
            </a:r>
          </a:p>
          <a:p>
            <a:pPr algn="ctr"/>
            <a:r>
              <a:rPr lang="es-ES" altLang="es-PR" dirty="0" err="1" smtClean="0"/>
              <a:t>atmospheric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circulations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under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high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insolation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conditions</a:t>
            </a:r>
            <a:endParaRPr lang="es-ES" altLang="es-PR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2162175" y="1328665"/>
            <a:ext cx="4819650" cy="3481289"/>
            <a:chOff x="2162175" y="1328665"/>
            <a:chExt cx="4819650" cy="3481289"/>
          </a:xfrm>
        </p:grpSpPr>
        <p:grpSp>
          <p:nvGrpSpPr>
            <p:cNvPr id="2" name="Group 33"/>
            <p:cNvGrpSpPr>
              <a:grpSpLocks/>
            </p:cNvGrpSpPr>
            <p:nvPr/>
          </p:nvGrpSpPr>
          <p:grpSpPr bwMode="auto">
            <a:xfrm>
              <a:off x="2162175" y="1742904"/>
              <a:ext cx="4819650" cy="3067050"/>
              <a:chOff x="-2532" y="1428"/>
              <a:chExt cx="3036" cy="1932"/>
            </a:xfrm>
          </p:grpSpPr>
          <p:sp>
            <p:nvSpPr>
              <p:cNvPr id="3" name="Rectangle 34"/>
              <p:cNvSpPr>
                <a:spLocks noChangeArrowheads="1"/>
              </p:cNvSpPr>
              <p:nvPr/>
            </p:nvSpPr>
            <p:spPr bwMode="auto">
              <a:xfrm>
                <a:off x="-2532" y="1428"/>
                <a:ext cx="3036" cy="19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4" name="Picture 35" descr="REG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71" y="1480"/>
                <a:ext cx="2931" cy="1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 Box 35"/>
            <p:cNvSpPr txBox="1">
              <a:spLocks noChangeArrowheads="1"/>
            </p:cNvSpPr>
            <p:nvPr/>
          </p:nvSpPr>
          <p:spPr bwMode="auto">
            <a:xfrm>
              <a:off x="3122403" y="1328665"/>
              <a:ext cx="289919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buFontTx/>
                <a:buChar char="•"/>
              </a:pPr>
              <a:r>
                <a:rPr lang="es-ES" altLang="es-PR" sz="1400" b="1" dirty="0"/>
                <a:t> </a:t>
              </a:r>
              <a:r>
                <a:rPr lang="es-ES" altLang="es-PR" sz="1400" b="1" dirty="0" err="1" smtClean="0"/>
                <a:t>Cluster</a:t>
              </a:r>
              <a:r>
                <a:rPr lang="es-ES" altLang="es-PR" sz="1400" b="1" dirty="0" smtClean="0"/>
                <a:t> 4: Regional </a:t>
              </a:r>
              <a:r>
                <a:rPr lang="es-ES" altLang="es-PR" sz="1400" b="1" dirty="0" err="1" smtClean="0"/>
                <a:t>flows</a:t>
              </a:r>
              <a:endParaRPr lang="es-ES" altLang="es-PR" sz="1400" b="1" dirty="0"/>
            </a:p>
          </p:txBody>
        </p:sp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09354" y="5197833"/>
            <a:ext cx="8325293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This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meteorological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scenario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typically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produced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summer</a:t>
            </a:r>
            <a:endParaRPr lang="es-ES" altLang="es-PR" sz="1600" b="1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favours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transport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distant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sources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at a regional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scale</a:t>
            </a:r>
            <a:endParaRPr lang="es-ES" altLang="es-PR" sz="1600" b="1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fumigation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episodes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emissions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plumes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(SO</a:t>
            </a:r>
            <a:r>
              <a:rPr lang="es-ES" altLang="es-PR" sz="1600" b="1" baseline="-25000" dirty="0" smtClean="0">
                <a:solidFill>
                  <a:schemeClr val="accent2"/>
                </a:solidFill>
              </a:rPr>
              <a:t>2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fly-ashes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power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plants</a:t>
            </a:r>
            <a:endParaRPr lang="es-ES" altLang="es-PR" sz="1600" b="1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formation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particles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>
                <a:solidFill>
                  <a:schemeClr val="accent2"/>
                </a:solidFill>
              </a:rPr>
              <a:t>of (NH</a:t>
            </a:r>
            <a:r>
              <a:rPr lang="es-ES" altLang="es-PR" sz="1600" b="1" baseline="-25000" dirty="0">
                <a:solidFill>
                  <a:schemeClr val="accent2"/>
                </a:solidFill>
              </a:rPr>
              <a:t>4</a:t>
            </a:r>
            <a:r>
              <a:rPr lang="es-ES" altLang="es-PR" sz="1600" b="1" dirty="0">
                <a:solidFill>
                  <a:schemeClr val="accent2"/>
                </a:solidFill>
              </a:rPr>
              <a:t>)</a:t>
            </a:r>
            <a:r>
              <a:rPr lang="es-ES" altLang="es-PR" sz="1600" b="1" baseline="-25000" dirty="0">
                <a:solidFill>
                  <a:schemeClr val="accent2"/>
                </a:solidFill>
              </a:rPr>
              <a:t>2</a:t>
            </a:r>
            <a:r>
              <a:rPr lang="es-ES" altLang="es-PR" sz="1600" b="1" dirty="0">
                <a:solidFill>
                  <a:schemeClr val="accent2"/>
                </a:solidFill>
              </a:rPr>
              <a:t>SO</a:t>
            </a:r>
            <a:r>
              <a:rPr lang="es-ES" altLang="es-PR" sz="1600" b="1" baseline="-25000" dirty="0">
                <a:solidFill>
                  <a:schemeClr val="accent2"/>
                </a:solidFill>
              </a:rPr>
              <a:t>4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photochemical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conversion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convective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dynamics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that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cause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dust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resuspension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3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96913" y="1285875"/>
            <a:ext cx="7751762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There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causal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relationship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between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exposition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APM and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occurrence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adverse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effects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human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health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(WHO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_tradnl" altLang="es-PR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Health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risks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es-ES_tradnl" altLang="es-PR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particulate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matter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long-range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transboundary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air </a:t>
            </a:r>
            <a:r>
              <a:rPr lang="es-ES_tradnl" altLang="es-PR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pollution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2006)</a:t>
            </a:r>
          </a:p>
          <a:p>
            <a:pPr algn="ctr" eaLnBrk="0" hangingPunct="0"/>
            <a:endParaRPr lang="es-ES_tradnl" altLang="es-PR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buFontTx/>
              <a:buChar char="•"/>
            </a:pP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Effects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related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PM</a:t>
            </a:r>
            <a:r>
              <a:rPr lang="es-ES_tradnl" altLang="es-PR" sz="2000" b="1" baseline="-25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PM</a:t>
            </a:r>
            <a:r>
              <a:rPr lang="es-ES_tradnl" altLang="es-PR" sz="2000" b="1" baseline="-25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2.5</a:t>
            </a:r>
            <a:endParaRPr lang="es-ES" altLang="es-PR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047750" y="3457575"/>
            <a:ext cx="70485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Directive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1999/30/EC –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Limit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Values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PM</a:t>
            </a:r>
            <a:r>
              <a:rPr lang="es-ES_tradnl" altLang="es-PR" sz="2000" b="1" baseline="-25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</a:p>
          <a:p>
            <a:pPr algn="ctr" eaLnBrk="0" hangingPunct="0">
              <a:buFontTx/>
              <a:buChar char="•"/>
            </a:pPr>
            <a:endParaRPr lang="es-ES_tradnl" altLang="es-PR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buFontTx/>
              <a:buChar char="•"/>
            </a:pP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Directive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2008/50/EC –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Objective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Values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PM</a:t>
            </a:r>
            <a:r>
              <a:rPr lang="es-ES_tradnl" altLang="es-PR" sz="2000" b="1" baseline="-25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2.5</a:t>
            </a:r>
            <a:endParaRPr lang="es-ES" altLang="es-PR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009650" y="647700"/>
            <a:ext cx="7124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EFFECTS OF APM ON HUMAN HEALTH</a:t>
            </a:r>
            <a:endParaRPr lang="es-ES_tradnl" altLang="es-PR" sz="2000" b="1" baseline="-25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495300" y="3038475"/>
            <a:ext cx="381000" cy="609600"/>
          </a:xfrm>
          <a:prstGeom prst="curvedRightArrow">
            <a:avLst>
              <a:gd name="adj1" fmla="val 32000"/>
              <a:gd name="adj2" fmla="val 64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grpSp>
        <p:nvGrpSpPr>
          <p:cNvPr id="8213" name="Group 21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8214" name="Group 22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8215" name="Rectangle 2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8216" name="Text Box 24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9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INTRODUCTION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8217" name="Line 25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3416300" y="4965700"/>
            <a:ext cx="230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PROBLEM</a:t>
            </a:r>
            <a:endParaRPr lang="es-ES_tradnl" altLang="es-PR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269875" y="5508625"/>
            <a:ext cx="860425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pisodes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long-range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transport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APM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transboundary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areas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may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lead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exceedances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Limit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Values</a:t>
            </a:r>
            <a:r>
              <a:rPr lang="es-ES_tradnl" altLang="es-PR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s-ES_tradnl" altLang="es-PR" sz="2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build="p" animBg="1"/>
      <p:bldP spid="8201" grpId="0" build="p" animBg="1"/>
      <p:bldP spid="8206" grpId="0" animBg="1"/>
      <p:bldP spid="8218" grpId="0"/>
      <p:bldP spid="82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2946400" y="1765300"/>
            <a:ext cx="3257550" cy="3771900"/>
            <a:chOff x="3076" y="1228"/>
            <a:chExt cx="2052" cy="2376"/>
          </a:xfrm>
        </p:grpSpPr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3076" y="1228"/>
              <a:ext cx="2052" cy="23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33" name="Picture 8" descr="Nitr_15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7" y="1296"/>
              <a:ext cx="1888" cy="2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5086350" y="2562225"/>
            <a:ext cx="927100" cy="4572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5" name="Oval 10"/>
          <p:cNvSpPr>
            <a:spLocks noChangeArrowheads="1"/>
          </p:cNvSpPr>
          <p:nvPr/>
        </p:nvSpPr>
        <p:spPr bwMode="auto">
          <a:xfrm rot="16033019">
            <a:off x="5559426" y="2190750"/>
            <a:ext cx="696912" cy="407987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1751528" y="5976938"/>
            <a:ext cx="5609228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dirty="0" err="1"/>
              <a:t>Potential</a:t>
            </a:r>
            <a:r>
              <a:rPr lang="es-ES" altLang="es-PR" dirty="0"/>
              <a:t> </a:t>
            </a:r>
            <a:r>
              <a:rPr lang="es-ES" altLang="es-PR" dirty="0" err="1"/>
              <a:t>Source</a:t>
            </a:r>
            <a:r>
              <a:rPr lang="es-ES" altLang="es-PR" dirty="0"/>
              <a:t> </a:t>
            </a:r>
            <a:r>
              <a:rPr lang="es-ES" altLang="es-PR" dirty="0" err="1"/>
              <a:t>regions</a:t>
            </a:r>
            <a:r>
              <a:rPr lang="es-ES" altLang="es-PR" dirty="0"/>
              <a:t>: </a:t>
            </a:r>
            <a:r>
              <a:rPr lang="es-ES" altLang="es-PR" dirty="0" err="1" smtClean="0"/>
              <a:t>eastern</a:t>
            </a:r>
            <a:r>
              <a:rPr lang="es-ES" altLang="es-PR" dirty="0" smtClean="0"/>
              <a:t> and central </a:t>
            </a:r>
            <a:r>
              <a:rPr lang="es-ES" altLang="es-PR" dirty="0" err="1" smtClean="0"/>
              <a:t>Europe</a:t>
            </a:r>
            <a:endParaRPr lang="es-ES" altLang="es-PR" dirty="0"/>
          </a:p>
        </p:txBody>
      </p:sp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8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40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9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578757" y="613629"/>
            <a:ext cx="59547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NITRATE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Tracers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NO</a:t>
            </a:r>
            <a:r>
              <a:rPr lang="es-ES" altLang="es-PR" sz="2000" b="1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3</a:t>
            </a:r>
            <a:r>
              <a:rPr lang="es-ES" altLang="es-PR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-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08000" y="1958975"/>
            <a:ext cx="8191500" cy="3848100"/>
            <a:chOff x="320" y="1078"/>
            <a:chExt cx="5160" cy="2424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2536" y="1078"/>
              <a:ext cx="2944" cy="2424"/>
              <a:chOff x="2536" y="1080"/>
              <a:chExt cx="2944" cy="2424"/>
            </a:xfrm>
          </p:grpSpPr>
          <p:sp>
            <p:nvSpPr>
              <p:cNvPr id="7" name="Rectangle 24"/>
              <p:cNvSpPr>
                <a:spLocks noChangeArrowheads="1"/>
              </p:cNvSpPr>
              <p:nvPr/>
            </p:nvSpPr>
            <p:spPr bwMode="auto">
              <a:xfrm>
                <a:off x="2536" y="1080"/>
                <a:ext cx="2944" cy="24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8" name="Picture 25" descr="NOx_EUR_0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8" y="1133"/>
                <a:ext cx="2811" cy="1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26"/>
              <p:cNvSpPr>
                <a:spLocks noChangeArrowheads="1"/>
              </p:cNvSpPr>
              <p:nvPr/>
            </p:nvSpPr>
            <p:spPr bwMode="auto">
              <a:xfrm>
                <a:off x="2954" y="3120"/>
                <a:ext cx="2100" cy="36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altLang="es-PR" sz="1600" b="1" dirty="0"/>
                  <a:t>Emisiones totales de </a:t>
                </a:r>
                <a:r>
                  <a:rPr lang="es-ES" altLang="es-PR" sz="1600" b="1" dirty="0" err="1"/>
                  <a:t>NO</a:t>
                </a:r>
                <a:r>
                  <a:rPr lang="es-ES" altLang="es-PR" sz="1600" b="1" baseline="-25000" dirty="0" err="1"/>
                  <a:t>x</a:t>
                </a:r>
                <a:r>
                  <a:rPr lang="es-ES" altLang="es-PR" sz="1600" b="1" dirty="0"/>
                  <a:t> en 2001</a:t>
                </a:r>
              </a:p>
              <a:p>
                <a:pPr algn="ctr"/>
                <a:r>
                  <a:rPr lang="es-ES" altLang="es-PR" sz="1600" b="1" dirty="0"/>
                  <a:t>http://webdab.emep.int</a:t>
                </a:r>
              </a:p>
            </p:txBody>
          </p:sp>
        </p:grp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320" y="1102"/>
              <a:ext cx="2052" cy="2376"/>
              <a:chOff x="3076" y="1228"/>
              <a:chExt cx="2052" cy="2376"/>
            </a:xfrm>
          </p:grpSpPr>
          <p:sp>
            <p:nvSpPr>
              <p:cNvPr id="5" name="Rectangle 28"/>
              <p:cNvSpPr>
                <a:spLocks noChangeArrowheads="1"/>
              </p:cNvSpPr>
              <p:nvPr/>
            </p:nvSpPr>
            <p:spPr bwMode="auto">
              <a:xfrm>
                <a:off x="3076" y="1228"/>
                <a:ext cx="2052" cy="237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6" name="Picture 29" descr="Nitr_150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" y="1296"/>
                <a:ext cx="1888" cy="2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68526" y="6196013"/>
            <a:ext cx="8006743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dirty="0" err="1" smtClean="0"/>
              <a:t>Transport</a:t>
            </a:r>
            <a:r>
              <a:rPr lang="es-ES" altLang="es-PR" dirty="0" smtClean="0"/>
              <a:t> of NO</a:t>
            </a:r>
            <a:r>
              <a:rPr lang="es-ES" altLang="es-PR" baseline="-25000" dirty="0" smtClean="0"/>
              <a:t>3</a:t>
            </a:r>
            <a:r>
              <a:rPr lang="es-ES" altLang="es-PR" baseline="30000" dirty="0" smtClean="0"/>
              <a:t>-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from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highly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polluted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European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urban</a:t>
            </a:r>
            <a:r>
              <a:rPr lang="es-ES" altLang="es-PR" dirty="0" smtClean="0"/>
              <a:t> and industrial </a:t>
            </a:r>
            <a:r>
              <a:rPr lang="es-ES" altLang="es-PR" dirty="0" err="1" smtClean="0"/>
              <a:t>regions</a:t>
            </a:r>
            <a:endParaRPr lang="es-ES" altLang="es-PR" dirty="0"/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595413" y="613629"/>
            <a:ext cx="59547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NITRATE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Tracers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NO</a:t>
            </a:r>
            <a:r>
              <a:rPr lang="es-ES" altLang="es-PR" sz="2000" b="1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3</a:t>
            </a:r>
            <a:r>
              <a:rPr lang="es-ES" altLang="es-PR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-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2552700" y="1488603"/>
            <a:ext cx="4038600" cy="4321647"/>
            <a:chOff x="2552700" y="1488603"/>
            <a:chExt cx="4038600" cy="4321647"/>
          </a:xfrm>
        </p:grpSpPr>
        <p:sp>
          <p:nvSpPr>
            <p:cNvPr id="18" name="Text Box 35"/>
            <p:cNvSpPr txBox="1">
              <a:spLocks noChangeArrowheads="1"/>
            </p:cNvSpPr>
            <p:nvPr/>
          </p:nvSpPr>
          <p:spPr bwMode="auto">
            <a:xfrm>
              <a:off x="3122301" y="1488603"/>
              <a:ext cx="289919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buFontTx/>
                <a:buChar char="•"/>
              </a:pPr>
              <a:r>
                <a:rPr lang="es-ES" altLang="es-PR" sz="1400" b="1" dirty="0"/>
                <a:t> </a:t>
              </a:r>
              <a:r>
                <a:rPr lang="es-ES" altLang="es-PR" sz="1400" b="1" dirty="0" err="1" smtClean="0"/>
                <a:t>Cluster</a:t>
              </a:r>
              <a:r>
                <a:rPr lang="es-ES" altLang="es-PR" sz="1400" b="1" dirty="0" smtClean="0"/>
                <a:t> 5: </a:t>
              </a:r>
              <a:r>
                <a:rPr lang="es-ES" altLang="es-PR" sz="1400" b="1" dirty="0" err="1" smtClean="0"/>
                <a:t>European</a:t>
              </a:r>
              <a:r>
                <a:rPr lang="es-ES" altLang="es-PR" sz="1400" b="1" dirty="0" smtClean="0"/>
                <a:t> </a:t>
              </a:r>
              <a:r>
                <a:rPr lang="es-ES" altLang="es-PR" sz="1400" b="1" dirty="0" err="1" smtClean="0"/>
                <a:t>flows</a:t>
              </a:r>
              <a:endParaRPr lang="es-ES" altLang="es-PR" sz="1400" b="1" dirty="0"/>
            </a:p>
          </p:txBody>
        </p:sp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2552700" y="1955800"/>
              <a:ext cx="4038600" cy="3854450"/>
              <a:chOff x="4692" y="1236"/>
              <a:chExt cx="2544" cy="2208"/>
            </a:xfrm>
          </p:grpSpPr>
          <p:sp>
            <p:nvSpPr>
              <p:cNvPr id="20" name="Rectangle 33"/>
              <p:cNvSpPr>
                <a:spLocks noChangeArrowheads="1"/>
              </p:cNvSpPr>
              <p:nvPr/>
            </p:nvSpPr>
            <p:spPr bwMode="auto">
              <a:xfrm>
                <a:off x="4692" y="1236"/>
                <a:ext cx="2544" cy="22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21" name="Picture 34" descr="EU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7" y="1303"/>
                <a:ext cx="2414" cy="2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3986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2943225" y="1619250"/>
            <a:ext cx="3257550" cy="3771900"/>
            <a:chOff x="588" y="1224"/>
            <a:chExt cx="2052" cy="2376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588" y="1224"/>
              <a:ext cx="2052" cy="23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pic>
          <p:nvPicPr>
            <p:cNvPr id="25" name="Picture 7" descr="C_15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" y="1296"/>
              <a:ext cx="1922" cy="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3586558" y="2867025"/>
            <a:ext cx="1460500" cy="57150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 rot="-1668422">
            <a:off x="3587184" y="3526466"/>
            <a:ext cx="481013" cy="46355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267797" y="5710238"/>
            <a:ext cx="260840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dirty="0" smtClean="0"/>
              <a:t>No </a:t>
            </a:r>
            <a:r>
              <a:rPr lang="es-ES" altLang="es-PR" dirty="0" err="1" smtClean="0"/>
              <a:t>meaningful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results</a:t>
            </a:r>
            <a:r>
              <a:rPr lang="es-ES" altLang="es-PR" dirty="0" smtClean="0"/>
              <a:t>!!!</a:t>
            </a:r>
            <a:endParaRPr lang="es-ES" altLang="es-PR" dirty="0"/>
          </a:p>
        </p:txBody>
      </p: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0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2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3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575507" y="613629"/>
            <a:ext cx="59929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CARBON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C)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24110" y="5042436"/>
            <a:ext cx="7895780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s-ES" altLang="es-PR" dirty="0" smtClean="0"/>
              <a:t>RCF </a:t>
            </a:r>
            <a:r>
              <a:rPr lang="es-ES" altLang="es-PR" dirty="0" err="1" smtClean="0"/>
              <a:t>for</a:t>
            </a:r>
            <a:r>
              <a:rPr lang="es-ES" altLang="es-PR" dirty="0" smtClean="0"/>
              <a:t> C </a:t>
            </a:r>
            <a:r>
              <a:rPr lang="es-ES" altLang="es-PR" dirty="0" err="1" smtClean="0"/>
              <a:t>represents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transport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pathways</a:t>
            </a:r>
            <a:r>
              <a:rPr lang="es-ES" altLang="es-PR" dirty="0" smtClean="0"/>
              <a:t> of air </a:t>
            </a:r>
            <a:r>
              <a:rPr lang="es-ES" altLang="es-PR" dirty="0" err="1" smtClean="0"/>
              <a:t>masses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produced</a:t>
            </a:r>
            <a:endParaRPr lang="es-ES" altLang="es-PR" dirty="0" smtClean="0"/>
          </a:p>
          <a:p>
            <a:pPr algn="ctr"/>
            <a:r>
              <a:rPr lang="es-ES" altLang="es-PR" dirty="0" err="1"/>
              <a:t>by</a:t>
            </a:r>
            <a:r>
              <a:rPr lang="es-ES" altLang="es-PR" dirty="0"/>
              <a:t> </a:t>
            </a:r>
            <a:r>
              <a:rPr lang="es-ES" altLang="es-PR" dirty="0" err="1"/>
              <a:t>persistent</a:t>
            </a:r>
            <a:r>
              <a:rPr lang="es-ES" altLang="es-PR" dirty="0"/>
              <a:t> </a:t>
            </a:r>
            <a:r>
              <a:rPr lang="es-ES" altLang="es-PR" dirty="0" err="1"/>
              <a:t>synoptic</a:t>
            </a:r>
            <a:r>
              <a:rPr lang="es-ES" altLang="es-PR" dirty="0"/>
              <a:t> </a:t>
            </a:r>
            <a:r>
              <a:rPr lang="es-ES" altLang="es-PR" dirty="0" err="1" smtClean="0"/>
              <a:t>situations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during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anthropogenic</a:t>
            </a:r>
            <a:r>
              <a:rPr lang="es-ES" altLang="es-PR" dirty="0" smtClean="0"/>
              <a:t> local </a:t>
            </a:r>
            <a:r>
              <a:rPr lang="es-ES" altLang="es-PR" dirty="0" err="1" smtClean="0"/>
              <a:t>episodes</a:t>
            </a:r>
            <a:r>
              <a:rPr lang="es-ES" altLang="es-PR" dirty="0" smtClean="0"/>
              <a:t>: </a:t>
            </a:r>
          </a:p>
          <a:p>
            <a:pPr algn="ctr"/>
            <a:r>
              <a:rPr lang="es-ES" altLang="es-PR" dirty="0" err="1" smtClean="0"/>
              <a:t>high-pressure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systems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over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the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Iberian</a:t>
            </a:r>
            <a:r>
              <a:rPr lang="es-ES" altLang="es-PR" dirty="0" smtClean="0"/>
              <a:t> </a:t>
            </a:r>
            <a:r>
              <a:rPr lang="es-ES" altLang="es-PR" dirty="0" err="1" smtClean="0"/>
              <a:t>Peninsula</a:t>
            </a:r>
            <a:endParaRPr lang="es-ES" altLang="es-PR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309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CONCENTRATIONS FIELDS -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75507" y="613629"/>
            <a:ext cx="59929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POTENTIAL SOURCE REGIONS OF CARBON</a:t>
            </a:r>
          </a:p>
          <a:p>
            <a:pPr algn="ctr" eaLnBrk="0" hangingPunct="0"/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(</a:t>
            </a:r>
            <a:r>
              <a:rPr lang="es-ES" altLang="es-PR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Tracer</a:t>
            </a:r>
            <a:r>
              <a:rPr lang="es-ES" altLang="es-P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ouvenir Lt BT" pitchFamily="18" charset="0"/>
              </a:rPr>
              <a:t> – C)</a:t>
            </a:r>
            <a:endParaRPr lang="es-ES" altLang="es-PR" sz="2000" b="1" dirty="0">
              <a:effectLst>
                <a:outerShdw blurRad="38100" dist="38100" dir="2700000" algn="tl">
                  <a:srgbClr val="FFFFFF"/>
                </a:outerShdw>
              </a:effectLst>
              <a:latin typeface="Souvenir Lt BT" pitchFamily="18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371725" y="1348139"/>
            <a:ext cx="4400550" cy="3522197"/>
            <a:chOff x="2371725" y="1348139"/>
            <a:chExt cx="4400550" cy="3522197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2371725" y="1765186"/>
              <a:ext cx="4400550" cy="3105150"/>
              <a:chOff x="2820" y="1212"/>
              <a:chExt cx="2772" cy="1956"/>
            </a:xfrm>
          </p:grpSpPr>
          <p:sp>
            <p:nvSpPr>
              <p:cNvPr id="12" name="Rectangle 27"/>
              <p:cNvSpPr>
                <a:spLocks noChangeArrowheads="1"/>
              </p:cNvSpPr>
              <p:nvPr/>
            </p:nvSpPr>
            <p:spPr bwMode="auto">
              <a:xfrm>
                <a:off x="2820" y="1212"/>
                <a:ext cx="2772" cy="19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pic>
            <p:nvPicPr>
              <p:cNvPr id="13" name="Picture 28" descr="TRA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" y="1270"/>
                <a:ext cx="2671" cy="1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 Box 35"/>
            <p:cNvSpPr txBox="1">
              <a:spLocks noChangeArrowheads="1"/>
            </p:cNvSpPr>
            <p:nvPr/>
          </p:nvSpPr>
          <p:spPr bwMode="auto">
            <a:xfrm>
              <a:off x="3122403" y="1348139"/>
              <a:ext cx="289919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buFontTx/>
                <a:buChar char="•"/>
              </a:pPr>
              <a:r>
                <a:rPr lang="es-ES" altLang="es-PR" sz="1400" b="1" dirty="0"/>
                <a:t> </a:t>
              </a:r>
              <a:r>
                <a:rPr lang="es-ES" altLang="es-PR" sz="1400" b="1" dirty="0" err="1" smtClean="0"/>
                <a:t>Cluster</a:t>
              </a:r>
              <a:r>
                <a:rPr lang="es-ES" altLang="es-PR" sz="1400" b="1" dirty="0" smtClean="0"/>
                <a:t> 6: </a:t>
              </a:r>
              <a:r>
                <a:rPr lang="es-ES" altLang="es-PR" sz="1400" b="1" dirty="0" err="1" smtClean="0"/>
                <a:t>Slow</a:t>
              </a:r>
              <a:r>
                <a:rPr lang="es-ES" altLang="es-PR" sz="1400" b="1" dirty="0" smtClean="0"/>
                <a:t> </a:t>
              </a:r>
              <a:r>
                <a:rPr lang="es-ES" altLang="es-PR" sz="1400" b="1" dirty="0" err="1" smtClean="0"/>
                <a:t>easterly</a:t>
              </a:r>
              <a:r>
                <a:rPr lang="es-ES" altLang="es-PR" sz="1400" b="1" dirty="0" smtClean="0"/>
                <a:t> </a:t>
              </a:r>
              <a:r>
                <a:rPr lang="es-ES" altLang="es-PR" sz="1400" b="1" dirty="0" err="1" smtClean="0"/>
                <a:t>flows</a:t>
              </a:r>
              <a:endParaRPr lang="es-ES" altLang="es-PR" sz="1400" b="1" dirty="0"/>
            </a:p>
          </p:txBody>
        </p:sp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260837" y="6081500"/>
            <a:ext cx="662232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ES" altLang="es-PR" b="1" dirty="0" err="1" smtClean="0">
                <a:solidFill>
                  <a:schemeClr val="accent2"/>
                </a:solidFill>
              </a:rPr>
              <a:t>Situations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high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atmospheric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stability</a:t>
            </a:r>
            <a:endParaRPr lang="es-ES" altLang="es-PR" b="1" dirty="0" smtClean="0">
              <a:solidFill>
                <a:schemeClr val="accent2"/>
              </a:solidFill>
            </a:endParaRPr>
          </a:p>
          <a:p>
            <a:pPr algn="ctr"/>
            <a:r>
              <a:rPr lang="es-ES" altLang="es-PR" b="1" dirty="0" err="1" smtClean="0">
                <a:solidFill>
                  <a:schemeClr val="accent2"/>
                </a:solidFill>
              </a:rPr>
              <a:t>Surface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layer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is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decoupled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higher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atmospheric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layers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603849" y="577909"/>
            <a:ext cx="7927676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PR" sz="1600" b="1" dirty="0" err="1" smtClean="0"/>
              <a:t>Remote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background</a:t>
            </a:r>
            <a:r>
              <a:rPr lang="es-ES" altLang="es-PR" sz="1600" b="1" dirty="0" smtClean="0"/>
              <a:t> </a:t>
            </a:r>
            <a:r>
              <a:rPr lang="es-ES" altLang="es-PR" sz="1600" b="1" dirty="0" err="1" smtClean="0"/>
              <a:t>sites</a:t>
            </a:r>
            <a:r>
              <a:rPr lang="es-ES" altLang="es-PR" sz="1600" b="1" dirty="0" smtClean="0"/>
              <a:t> in central </a:t>
            </a:r>
            <a:r>
              <a:rPr lang="es-ES" altLang="es-PR" sz="1600" b="1" dirty="0" err="1" smtClean="0"/>
              <a:t>Europe</a:t>
            </a:r>
            <a:r>
              <a:rPr lang="es-ES" altLang="es-PR" sz="1600" b="1" dirty="0" smtClean="0"/>
              <a:t>, a case </a:t>
            </a:r>
            <a:r>
              <a:rPr lang="es-ES" altLang="es-PR" sz="1600" b="1" dirty="0" err="1" smtClean="0"/>
              <a:t>study</a:t>
            </a:r>
            <a:r>
              <a:rPr lang="es-ES" altLang="es-PR" sz="1200" b="1" dirty="0" smtClean="0"/>
              <a:t> </a:t>
            </a:r>
            <a:r>
              <a:rPr lang="es-ES" altLang="es-PR" sz="1600" b="1" dirty="0" smtClean="0"/>
              <a:t>(Salvador et al., 2010)</a:t>
            </a:r>
            <a:endParaRPr lang="es-ES" altLang="es-PR" sz="16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75" y="1085849"/>
            <a:ext cx="6743250" cy="3740337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0766" y="5037703"/>
            <a:ext cx="8862468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PR" sz="1600" b="1" dirty="0" smtClean="0">
                <a:solidFill>
                  <a:schemeClr val="accent2"/>
                </a:solidFill>
              </a:rPr>
              <a:t>APM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was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sampled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from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October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2002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to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October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2004 at 3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remote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background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sites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in central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Europe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: Puy de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Dôme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-PDD (France),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Schauisland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-SIL (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Germany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) and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Sonnblick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-SBO (Austria)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altLang="es-PR" sz="1600" b="1" dirty="0" smtClean="0">
              <a:solidFill>
                <a:schemeClr val="accent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altLang="es-PR" sz="1600" b="1" dirty="0" err="1" smtClean="0">
                <a:solidFill>
                  <a:schemeClr val="accent2"/>
                </a:solidFill>
              </a:rPr>
              <a:t>Weekly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samples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of PM10 (PDD and SIL) and PM2.5 (SBO)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were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analyzed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for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determining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levels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 OC, EC, Ca</a:t>
            </a:r>
            <a:r>
              <a:rPr lang="es-ES" altLang="es-PR" sz="1600" b="1" baseline="30000" dirty="0" smtClean="0">
                <a:solidFill>
                  <a:schemeClr val="accent2"/>
                </a:solidFill>
              </a:rPr>
              <a:t>2+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SO</a:t>
            </a:r>
            <a:r>
              <a:rPr lang="es-ES" altLang="es-PR" sz="1600" b="1" baseline="-25000" dirty="0" smtClean="0">
                <a:solidFill>
                  <a:schemeClr val="accent2"/>
                </a:solidFill>
              </a:rPr>
              <a:t>4</a:t>
            </a:r>
            <a:r>
              <a:rPr lang="es-ES" altLang="es-PR" sz="1600" b="1" baseline="30000" dirty="0" smtClean="0">
                <a:solidFill>
                  <a:schemeClr val="accent2"/>
                </a:solidFill>
              </a:rPr>
              <a:t>2+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K</a:t>
            </a:r>
            <a:r>
              <a:rPr lang="es-ES" altLang="es-PR" sz="1600" b="1" baseline="30000" dirty="0" smtClean="0">
                <a:solidFill>
                  <a:schemeClr val="accent2"/>
                </a:solidFill>
              </a:rPr>
              <a:t>+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</a:t>
            </a:r>
            <a:r>
              <a:rPr lang="es-ES" altLang="es-PR" sz="1600" b="1" dirty="0" err="1" smtClean="0">
                <a:solidFill>
                  <a:schemeClr val="accent2"/>
                </a:solidFill>
              </a:rPr>
              <a:t>Na</a:t>
            </a:r>
            <a:r>
              <a:rPr lang="es-ES" altLang="es-PR" sz="1600" b="1" baseline="30000" dirty="0" smtClean="0">
                <a:solidFill>
                  <a:schemeClr val="accent2"/>
                </a:solidFill>
              </a:rPr>
              <a:t>+</a:t>
            </a:r>
            <a:r>
              <a:rPr lang="es-ES" altLang="es-PR" sz="1600" b="1" dirty="0" smtClean="0">
                <a:solidFill>
                  <a:schemeClr val="accent2"/>
                </a:solidFill>
              </a:rPr>
              <a:t>, 210Pb,…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5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1618534" y="1022749"/>
            <a:ext cx="5337832" cy="1771708"/>
            <a:chOff x="1618534" y="1022749"/>
            <a:chExt cx="5337832" cy="1771708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54" b="32589"/>
            <a:stretch/>
          </p:blipFill>
          <p:spPr>
            <a:xfrm>
              <a:off x="1618534" y="1022749"/>
              <a:ext cx="2948941" cy="1771708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" r="76945" b="64473"/>
            <a:stretch/>
          </p:blipFill>
          <p:spPr>
            <a:xfrm>
              <a:off x="5135563" y="1073719"/>
              <a:ext cx="1820803" cy="1669768"/>
            </a:xfrm>
            <a:prstGeom prst="rect">
              <a:avLst/>
            </a:prstGeom>
          </p:spPr>
        </p:pic>
      </p:grpSp>
      <p:grpSp>
        <p:nvGrpSpPr>
          <p:cNvPr id="20" name="19 Grupo"/>
          <p:cNvGrpSpPr/>
          <p:nvPr/>
        </p:nvGrpSpPr>
        <p:grpSpPr>
          <a:xfrm>
            <a:off x="1618534" y="4871244"/>
            <a:ext cx="5337829" cy="1653251"/>
            <a:chOff x="1618534" y="4988518"/>
            <a:chExt cx="5337829" cy="1653251"/>
          </a:xfrm>
        </p:grpSpPr>
        <p:pic>
          <p:nvPicPr>
            <p:cNvPr id="14" name="13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32" r="76945" b="37689"/>
            <a:stretch/>
          </p:blipFill>
          <p:spPr>
            <a:xfrm>
              <a:off x="5135560" y="5105794"/>
              <a:ext cx="1820803" cy="1418701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07"/>
            <a:stretch/>
          </p:blipFill>
          <p:spPr>
            <a:xfrm>
              <a:off x="1618534" y="4988518"/>
              <a:ext cx="2948941" cy="1653251"/>
            </a:xfrm>
            <a:prstGeom prst="rect">
              <a:avLst/>
            </a:prstGeom>
          </p:spPr>
        </p:pic>
      </p:grpSp>
      <p:grpSp>
        <p:nvGrpSpPr>
          <p:cNvPr id="19" name="18 Grupo"/>
          <p:cNvGrpSpPr/>
          <p:nvPr/>
        </p:nvGrpSpPr>
        <p:grpSpPr>
          <a:xfrm>
            <a:off x="1618534" y="2999336"/>
            <a:ext cx="5337830" cy="1667030"/>
            <a:chOff x="1618534" y="2970401"/>
            <a:chExt cx="5337830" cy="1667030"/>
          </a:xfrm>
        </p:grpSpPr>
        <p:pic>
          <p:nvPicPr>
            <p:cNvPr id="16" name="15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32"/>
            <a:stretch/>
          </p:blipFill>
          <p:spPr>
            <a:xfrm>
              <a:off x="1618534" y="2970401"/>
              <a:ext cx="2948941" cy="1667030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84" r="76945" b="7332"/>
            <a:stretch/>
          </p:blipFill>
          <p:spPr>
            <a:xfrm>
              <a:off x="5135561" y="2980004"/>
              <a:ext cx="1820803" cy="1647825"/>
            </a:xfrm>
            <a:prstGeom prst="rect">
              <a:avLst/>
            </a:prstGeom>
          </p:spPr>
        </p:pic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440373" y="520198"/>
            <a:ext cx="626325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b="1" dirty="0" err="1" smtClean="0">
                <a:solidFill>
                  <a:schemeClr val="accent2"/>
                </a:solidFill>
              </a:rPr>
              <a:t>Characterisation</a:t>
            </a:r>
            <a:r>
              <a:rPr lang="es-ES" altLang="es-PR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seasonal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evolution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clusters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40373" y="548773"/>
            <a:ext cx="626325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b="1" dirty="0" err="1" smtClean="0">
                <a:solidFill>
                  <a:schemeClr val="accent2"/>
                </a:solidFill>
              </a:rPr>
              <a:t>Characterisation</a:t>
            </a:r>
            <a:r>
              <a:rPr lang="es-ES" altLang="es-PR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seasonal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evolution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clusters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993135" y="1059446"/>
            <a:ext cx="85151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dirty="0" smtClean="0">
                <a:solidFill>
                  <a:schemeClr val="accent2"/>
                </a:solidFill>
              </a:rPr>
              <a:t>Winter</a:t>
            </a:r>
            <a:endParaRPr lang="es-ES" altLang="es-PR" dirty="0">
              <a:solidFill>
                <a:schemeClr val="accent2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54774" y="3802314"/>
            <a:ext cx="818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During the winter </a:t>
            </a:r>
            <a:r>
              <a:rPr lang="en-US" dirty="0" smtClean="0"/>
              <a:t>the </a:t>
            </a:r>
            <a:r>
              <a:rPr lang="en-US" dirty="0"/>
              <a:t>fastest air flows </a:t>
            </a:r>
            <a:r>
              <a:rPr lang="en-US" dirty="0" smtClean="0"/>
              <a:t>(Clusters 1, 2 and 3) </a:t>
            </a:r>
            <a:r>
              <a:rPr lang="en-US" dirty="0"/>
              <a:t>were more </a:t>
            </a:r>
            <a:r>
              <a:rPr lang="en-US" dirty="0" smtClean="0"/>
              <a:t>frequent</a:t>
            </a:r>
          </a:p>
          <a:p>
            <a:pPr algn="ctr"/>
            <a:r>
              <a:rPr lang="en-US" dirty="0" smtClean="0"/>
              <a:t>being </a:t>
            </a:r>
            <a:r>
              <a:rPr lang="en-US" dirty="0"/>
              <a:t>generated by strong baric </a:t>
            </a:r>
            <a:r>
              <a:rPr lang="en-US" dirty="0" smtClean="0"/>
              <a:t>gradients</a:t>
            </a:r>
            <a:endParaRPr lang="es-PR" dirty="0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" y="1774208"/>
            <a:ext cx="8952657" cy="186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40374" y="548773"/>
            <a:ext cx="626325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b="1" dirty="0" err="1" smtClean="0">
                <a:solidFill>
                  <a:schemeClr val="accent2"/>
                </a:solidFill>
              </a:rPr>
              <a:t>Characterisation</a:t>
            </a:r>
            <a:r>
              <a:rPr lang="es-ES" altLang="es-PR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seasonal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evolution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clusters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5679" y="6052840"/>
            <a:ext cx="8712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transport of air masses from the Mediterranean basin and the northern regions </a:t>
            </a:r>
            <a:endParaRPr lang="en-US" dirty="0" smtClean="0"/>
          </a:p>
          <a:p>
            <a:pPr algn="ctr"/>
            <a:r>
              <a:rPr lang="en-US" dirty="0" smtClean="0"/>
              <a:t>of Africa (Cluster 7) also </a:t>
            </a:r>
            <a:r>
              <a:rPr lang="en-US" dirty="0"/>
              <a:t>occurred in the summer months</a:t>
            </a:r>
            <a:endParaRPr lang="es-PR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043650" y="1002087"/>
            <a:ext cx="10567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dirty="0" err="1" smtClean="0">
                <a:solidFill>
                  <a:schemeClr val="accent2"/>
                </a:solidFill>
              </a:rPr>
              <a:t>Summer</a:t>
            </a:r>
            <a:endParaRPr lang="es-ES" altLang="es-PR" dirty="0">
              <a:solidFill>
                <a:schemeClr val="accent2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" y="4193261"/>
            <a:ext cx="8419130" cy="177559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3504"/>
          <a:stretch/>
        </p:blipFill>
        <p:spPr>
          <a:xfrm>
            <a:off x="376238" y="1455401"/>
            <a:ext cx="8391525" cy="1923565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901765" y="3462948"/>
            <a:ext cx="734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Slow and moderate air flows </a:t>
            </a:r>
            <a:r>
              <a:rPr lang="en-US" dirty="0" smtClean="0"/>
              <a:t>were </a:t>
            </a:r>
            <a:r>
              <a:rPr lang="en-US" dirty="0"/>
              <a:t>produced in the summer </a:t>
            </a:r>
            <a:r>
              <a:rPr lang="en-US" dirty="0" smtClean="0"/>
              <a:t>(Cluster 4)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as a consequence of low baric gradient situations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8476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40374" y="549672"/>
            <a:ext cx="626325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b="1" dirty="0" err="1" smtClean="0">
                <a:solidFill>
                  <a:schemeClr val="accent2"/>
                </a:solidFill>
              </a:rPr>
              <a:t>Characterisation</a:t>
            </a:r>
            <a:r>
              <a:rPr lang="es-ES" altLang="es-PR" b="1" dirty="0" smtClean="0">
                <a:solidFill>
                  <a:schemeClr val="accent2"/>
                </a:solidFill>
              </a:rPr>
              <a:t> and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seasonal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evolution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clusters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" y="1711404"/>
            <a:ext cx="8419130" cy="371080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20864" y="5633740"/>
            <a:ext cx="830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advection of slow and moderate air flows from the north-eastern </a:t>
            </a:r>
            <a:r>
              <a:rPr lang="en-US" dirty="0" smtClean="0"/>
              <a:t>(Cluster 5)</a:t>
            </a:r>
          </a:p>
          <a:p>
            <a:pPr algn="ctr"/>
            <a:r>
              <a:rPr lang="en-US" dirty="0" smtClean="0"/>
              <a:t>and eastern (Cluster 6) </a:t>
            </a:r>
            <a:r>
              <a:rPr lang="en-US" dirty="0"/>
              <a:t>European mainland </a:t>
            </a:r>
            <a:r>
              <a:rPr lang="en-US" dirty="0" smtClean="0"/>
              <a:t>areas</a:t>
            </a:r>
            <a:endParaRPr lang="es-PR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652485" y="1130538"/>
            <a:ext cx="18390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dirty="0" smtClean="0">
                <a:solidFill>
                  <a:schemeClr val="accent2"/>
                </a:solidFill>
              </a:rPr>
              <a:t>Spring - </a:t>
            </a:r>
            <a:r>
              <a:rPr lang="es-ES" altLang="es-PR" dirty="0" err="1" smtClean="0">
                <a:solidFill>
                  <a:schemeClr val="accent2"/>
                </a:solidFill>
              </a:rPr>
              <a:t>Autumn</a:t>
            </a:r>
            <a:endParaRPr lang="es-ES" altLang="es-P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5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14" y="1167980"/>
            <a:ext cx="5799773" cy="4308895"/>
          </a:xfrm>
          <a:prstGeom prst="rect">
            <a:avLst/>
          </a:prstGeom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31506" y="549672"/>
            <a:ext cx="548098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b="1" dirty="0" err="1" smtClean="0">
                <a:solidFill>
                  <a:schemeClr val="accent2"/>
                </a:solidFill>
              </a:rPr>
              <a:t>Influence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on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levels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90615" y="5675350"/>
            <a:ext cx="836277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es-PR" sz="1600" b="1" dirty="0">
                <a:solidFill>
                  <a:schemeClr val="accent2"/>
                </a:solidFill>
              </a:rPr>
              <a:t>The highest significant BC, OC, SO</a:t>
            </a:r>
            <a:r>
              <a:rPr lang="en-US" altLang="es-PR" sz="1600" b="1" baseline="-25000" dirty="0">
                <a:solidFill>
                  <a:schemeClr val="accent2"/>
                </a:solidFill>
              </a:rPr>
              <a:t>4</a:t>
            </a:r>
            <a:r>
              <a:rPr lang="en-US" altLang="es-PR" sz="1600" b="1" baseline="30000" dirty="0">
                <a:solidFill>
                  <a:schemeClr val="accent2"/>
                </a:solidFill>
              </a:rPr>
              <a:t>2-</a:t>
            </a:r>
            <a:r>
              <a:rPr lang="en-US" altLang="es-PR" sz="1600" b="1" dirty="0">
                <a:solidFill>
                  <a:schemeClr val="accent2"/>
                </a:solidFill>
              </a:rPr>
              <a:t>, </a:t>
            </a:r>
            <a:r>
              <a:rPr lang="en-US" altLang="es-PR" sz="1600" b="1" baseline="30000" dirty="0" smtClean="0">
                <a:solidFill>
                  <a:schemeClr val="accent2"/>
                </a:solidFill>
              </a:rPr>
              <a:t>210</a:t>
            </a:r>
            <a:r>
              <a:rPr lang="en-US" altLang="es-PR" sz="1600" b="1" dirty="0" smtClean="0">
                <a:solidFill>
                  <a:schemeClr val="accent2"/>
                </a:solidFill>
              </a:rPr>
              <a:t>Pb </a:t>
            </a:r>
            <a:r>
              <a:rPr lang="en-US" altLang="es-PR" sz="1600" b="1" dirty="0">
                <a:solidFill>
                  <a:schemeClr val="accent2"/>
                </a:solidFill>
              </a:rPr>
              <a:t>and K mean levels were associated with slow and moderate moving flows (clusters </a:t>
            </a:r>
            <a:r>
              <a:rPr lang="en-US" altLang="es-PR" sz="1600" b="1" dirty="0" smtClean="0">
                <a:solidFill>
                  <a:schemeClr val="accent2"/>
                </a:solidFill>
              </a:rPr>
              <a:t>4, 5 and/or 6)</a:t>
            </a:r>
            <a:endParaRPr lang="es-ES" altLang="es-PR" sz="1600" b="1" dirty="0" smtClean="0">
              <a:solidFill>
                <a:schemeClr val="accent2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2362200" y="4464050"/>
            <a:ext cx="577850" cy="3238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1" name="10 Elipse"/>
          <p:cNvSpPr/>
          <p:nvPr/>
        </p:nvSpPr>
        <p:spPr>
          <a:xfrm>
            <a:off x="2355850" y="3257550"/>
            <a:ext cx="577850" cy="4191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2" name="11 Elipse"/>
          <p:cNvSpPr/>
          <p:nvPr/>
        </p:nvSpPr>
        <p:spPr>
          <a:xfrm>
            <a:off x="2355850" y="1993900"/>
            <a:ext cx="57785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799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00121" y="420688"/>
            <a:ext cx="83437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 dirty="0" err="1" smtClean="0"/>
              <a:t>Characterizing</a:t>
            </a:r>
            <a:r>
              <a:rPr lang="es-ES" altLang="es-PR" sz="2400" b="1" dirty="0" smtClean="0"/>
              <a:t> </a:t>
            </a:r>
            <a:r>
              <a:rPr lang="es-ES" altLang="es-PR" sz="2400" b="1" dirty="0" err="1" smtClean="0"/>
              <a:t>levels</a:t>
            </a:r>
            <a:r>
              <a:rPr lang="es-ES" altLang="es-PR" sz="2400" b="1" dirty="0" smtClean="0"/>
              <a:t> and </a:t>
            </a:r>
            <a:r>
              <a:rPr lang="es-ES" altLang="es-PR" sz="2400" b="1" dirty="0" err="1" smtClean="0"/>
              <a:t>chemical</a:t>
            </a:r>
            <a:r>
              <a:rPr lang="es-ES" altLang="es-PR" sz="2400" b="1" dirty="0" smtClean="0"/>
              <a:t> </a:t>
            </a:r>
            <a:r>
              <a:rPr lang="es-ES" altLang="es-PR" sz="2400" b="1" dirty="0" err="1" smtClean="0"/>
              <a:t>composition</a:t>
            </a:r>
            <a:r>
              <a:rPr lang="es-ES" altLang="es-PR" sz="2400" b="1" dirty="0" smtClean="0"/>
              <a:t> of APM</a:t>
            </a:r>
            <a:endParaRPr lang="es-ES" altLang="es-PR" sz="2400" b="1" dirty="0"/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2643427" y="865188"/>
            <a:ext cx="38571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000" b="1" dirty="0"/>
              <a:t>I – </a:t>
            </a:r>
            <a:r>
              <a:rPr lang="es-ES" altLang="es-PR" sz="2000" b="1" dirty="0" err="1" smtClean="0"/>
              <a:t>Chemical</a:t>
            </a:r>
            <a:r>
              <a:rPr lang="es-ES" altLang="es-PR" sz="2000" b="1" dirty="0" smtClean="0"/>
              <a:t> </a:t>
            </a:r>
            <a:r>
              <a:rPr lang="es-ES" altLang="es-PR" sz="2000" b="1" dirty="0" err="1" smtClean="0"/>
              <a:t>characterization</a:t>
            </a:r>
            <a:endParaRPr lang="es-ES" altLang="es-PR" sz="2000" b="1" dirty="0"/>
          </a:p>
        </p:txBody>
      </p:sp>
      <p:pic>
        <p:nvPicPr>
          <p:cNvPr id="9279" name="Picture 63" descr="07ago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84" y="1616076"/>
            <a:ext cx="1825625" cy="157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99CCFF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41" name="Group 125"/>
          <p:cNvGrpSpPr>
            <a:grpSpLocks/>
          </p:cNvGrpSpPr>
          <p:nvPr/>
        </p:nvGrpSpPr>
        <p:grpSpPr bwMode="auto">
          <a:xfrm>
            <a:off x="3803651" y="1616076"/>
            <a:ext cx="3395664" cy="1570038"/>
            <a:chOff x="392" y="951"/>
            <a:chExt cx="2139" cy="989"/>
          </a:xfrm>
        </p:grpSpPr>
        <p:grpSp>
          <p:nvGrpSpPr>
            <p:cNvPr id="9332" name="Group 116"/>
            <p:cNvGrpSpPr>
              <a:grpSpLocks/>
            </p:cNvGrpSpPr>
            <p:nvPr/>
          </p:nvGrpSpPr>
          <p:grpSpPr bwMode="auto">
            <a:xfrm>
              <a:off x="392" y="951"/>
              <a:ext cx="1384" cy="989"/>
              <a:chOff x="398" y="1136"/>
              <a:chExt cx="1384" cy="989"/>
            </a:xfrm>
          </p:grpSpPr>
          <p:pic>
            <p:nvPicPr>
              <p:cNvPr id="9262" name="Picture 46" descr="PM10 &amp; PM2,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" y="1136"/>
                <a:ext cx="1384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99CC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86" name="Rectangle 70"/>
              <p:cNvSpPr>
                <a:spLocks noChangeArrowheads="1"/>
              </p:cNvSpPr>
              <p:nvPr/>
            </p:nvSpPr>
            <p:spPr bwMode="auto">
              <a:xfrm>
                <a:off x="419" y="1156"/>
                <a:ext cx="1087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es-PR" sz="1100" b="1" dirty="0" smtClean="0">
                    <a:solidFill>
                      <a:srgbClr val="000000"/>
                    </a:solidFill>
                  </a:rPr>
                  <a:t>Regional background site</a:t>
                </a:r>
                <a:endParaRPr lang="en-GB" altLang="es-PR" sz="1100" b="1" dirty="0"/>
              </a:p>
            </p:txBody>
          </p:sp>
        </p:grpSp>
        <p:sp>
          <p:nvSpPr>
            <p:cNvPr id="9281" name="Oval 65"/>
            <p:cNvSpPr>
              <a:spLocks noChangeArrowheads="1"/>
            </p:cNvSpPr>
            <p:nvPr/>
          </p:nvSpPr>
          <p:spPr bwMode="auto">
            <a:xfrm>
              <a:off x="2450" y="1167"/>
              <a:ext cx="81" cy="7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9309" name="Line 93"/>
            <p:cNvSpPr>
              <a:spLocks noChangeShapeType="1"/>
            </p:cNvSpPr>
            <p:nvPr/>
          </p:nvSpPr>
          <p:spPr bwMode="auto">
            <a:xfrm flipV="1">
              <a:off x="1762" y="1192"/>
              <a:ext cx="724" cy="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PR"/>
            </a:p>
          </p:txBody>
        </p:sp>
      </p:grpSp>
      <p:sp>
        <p:nvSpPr>
          <p:cNvPr id="9334" name="Rectangle 118"/>
          <p:cNvSpPr>
            <a:spLocks noChangeArrowheads="1"/>
          </p:cNvSpPr>
          <p:nvPr/>
        </p:nvSpPr>
        <p:spPr bwMode="auto">
          <a:xfrm>
            <a:off x="434181" y="3946237"/>
            <a:ext cx="288210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buFont typeface="Arial" charset="0"/>
              <a:buChar char="•"/>
            </a:pPr>
            <a:r>
              <a:rPr lang="es-ES" altLang="es-PR" sz="16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Gravimetric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determination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APM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concentration</a:t>
            </a:r>
            <a:endParaRPr lang="es-ES" altLang="es-PR" sz="1600" b="1" dirty="0">
              <a:solidFill>
                <a:srgbClr val="000066"/>
              </a:solidFill>
            </a:endParaRPr>
          </a:p>
        </p:txBody>
      </p:sp>
      <p:grpSp>
        <p:nvGrpSpPr>
          <p:cNvPr id="9336" name="Group 120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9337" name="Group 121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9338" name="Rectangle 1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9339" name="Text Box 123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9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INTRODUCTION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9340" name="Line 124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36" name="Rectangle 118"/>
          <p:cNvSpPr>
            <a:spLocks noChangeArrowheads="1"/>
          </p:cNvSpPr>
          <p:nvPr/>
        </p:nvSpPr>
        <p:spPr bwMode="auto">
          <a:xfrm>
            <a:off x="767558" y="2076453"/>
            <a:ext cx="271303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buFont typeface="Arial" charset="0"/>
              <a:buChar char="•"/>
            </a:pPr>
            <a:r>
              <a:rPr lang="es-ES" altLang="es-PR" sz="1600" b="1" dirty="0">
                <a:solidFill>
                  <a:srgbClr val="000066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Obtention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samples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of APM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with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filters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and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high-volume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samplers</a:t>
            </a:r>
            <a:endParaRPr lang="es-ES" altLang="es-PR" sz="1600" b="1" dirty="0">
              <a:solidFill>
                <a:srgbClr val="000066"/>
              </a:solidFill>
            </a:endParaRPr>
          </a:p>
        </p:txBody>
      </p:sp>
      <p:sp>
        <p:nvSpPr>
          <p:cNvPr id="37" name="Rectangle 118"/>
          <p:cNvSpPr>
            <a:spLocks noChangeArrowheads="1"/>
          </p:cNvSpPr>
          <p:nvPr/>
        </p:nvSpPr>
        <p:spPr bwMode="auto">
          <a:xfrm>
            <a:off x="314720" y="5667374"/>
            <a:ext cx="380841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buFont typeface="Arial" charset="0"/>
              <a:buChar char="•"/>
            </a:pPr>
            <a:r>
              <a:rPr lang="es-ES" altLang="es-PR" sz="16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Chemical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analysis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of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</a:t>
            </a:r>
            <a:r>
              <a:rPr lang="es-ES" altLang="es-PR" sz="1600" b="1" dirty="0" err="1" smtClean="0">
                <a:solidFill>
                  <a:srgbClr val="000066"/>
                </a:solidFill>
              </a:rPr>
              <a:t>samples</a:t>
            </a:r>
            <a:r>
              <a:rPr lang="es-ES" altLang="es-PR" sz="1600" b="1" dirty="0" smtClean="0">
                <a:solidFill>
                  <a:srgbClr val="000066"/>
                </a:solidFill>
              </a:rPr>
              <a:t> (</a:t>
            </a:r>
            <a:r>
              <a:rPr lang="es-ES" altLang="es-PR" sz="1600" b="1" dirty="0">
                <a:solidFill>
                  <a:srgbClr val="000066"/>
                </a:solidFill>
              </a:rPr>
              <a:t>C, SO</a:t>
            </a:r>
            <a:r>
              <a:rPr lang="es-ES" altLang="es-PR" sz="1600" b="1" baseline="-25000" dirty="0">
                <a:solidFill>
                  <a:srgbClr val="000066"/>
                </a:solidFill>
              </a:rPr>
              <a:t>4</a:t>
            </a:r>
            <a:r>
              <a:rPr lang="es-ES" altLang="es-PR" sz="1600" b="1" baseline="30000" dirty="0">
                <a:solidFill>
                  <a:srgbClr val="000066"/>
                </a:solidFill>
              </a:rPr>
              <a:t>2-</a:t>
            </a:r>
            <a:r>
              <a:rPr lang="es-ES" altLang="es-PR" sz="1600" b="1" dirty="0">
                <a:solidFill>
                  <a:srgbClr val="000066"/>
                </a:solidFill>
              </a:rPr>
              <a:t>, NH</a:t>
            </a:r>
            <a:r>
              <a:rPr lang="es-ES" altLang="es-PR" sz="1600" b="1" baseline="-25000" dirty="0">
                <a:solidFill>
                  <a:srgbClr val="000066"/>
                </a:solidFill>
              </a:rPr>
              <a:t>4</a:t>
            </a:r>
            <a:r>
              <a:rPr lang="es-ES" altLang="es-PR" sz="1600" b="1" baseline="30000" dirty="0">
                <a:solidFill>
                  <a:srgbClr val="000066"/>
                </a:solidFill>
              </a:rPr>
              <a:t>+</a:t>
            </a:r>
            <a:r>
              <a:rPr lang="es-ES" altLang="es-PR" sz="1600" b="1" dirty="0">
                <a:solidFill>
                  <a:srgbClr val="000066"/>
                </a:solidFill>
              </a:rPr>
              <a:t>, NO</a:t>
            </a:r>
            <a:r>
              <a:rPr lang="es-ES" altLang="es-PR" sz="1600" b="1" baseline="-25000" dirty="0">
                <a:solidFill>
                  <a:srgbClr val="000066"/>
                </a:solidFill>
              </a:rPr>
              <a:t>3</a:t>
            </a:r>
            <a:r>
              <a:rPr lang="es-ES" altLang="es-PR" sz="1600" b="1" baseline="30000" dirty="0">
                <a:solidFill>
                  <a:srgbClr val="000066"/>
                </a:solidFill>
              </a:rPr>
              <a:t>-</a:t>
            </a:r>
            <a:r>
              <a:rPr lang="es-ES" altLang="es-PR" sz="1600" b="1" dirty="0">
                <a:solidFill>
                  <a:srgbClr val="000066"/>
                </a:solidFill>
              </a:rPr>
              <a:t>, Fe, Ca, Zn, V…)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1" y="3462338"/>
            <a:ext cx="2070099" cy="155257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08" y="3462338"/>
            <a:ext cx="2244938" cy="155257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26734" y="5151232"/>
            <a:ext cx="1210874" cy="1614499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27" y="5334000"/>
            <a:ext cx="1665287" cy="1248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4" grpId="0" animBg="1"/>
      <p:bldP spid="36" grpId="0" animBg="1"/>
      <p:bldP spid="3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31506" y="549672"/>
            <a:ext cx="548098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b="1" dirty="0" err="1" smtClean="0">
                <a:solidFill>
                  <a:schemeClr val="accent2"/>
                </a:solidFill>
              </a:rPr>
              <a:t>Influence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on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levels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90615" y="5672096"/>
            <a:ext cx="836277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es-PR" sz="1600" b="1" dirty="0" smtClean="0">
                <a:solidFill>
                  <a:schemeClr val="accent2"/>
                </a:solidFill>
              </a:rPr>
              <a:t>The highest mean </a:t>
            </a:r>
            <a:r>
              <a:rPr lang="en-US" altLang="es-PR" sz="1600" b="1" dirty="0" err="1">
                <a:solidFill>
                  <a:schemeClr val="accent2"/>
                </a:solidFill>
              </a:rPr>
              <a:t>Ca</a:t>
            </a:r>
            <a:r>
              <a:rPr lang="en-US" altLang="es-PR" sz="1600" b="1" dirty="0">
                <a:solidFill>
                  <a:schemeClr val="accent2"/>
                </a:solidFill>
              </a:rPr>
              <a:t> and Na levels </a:t>
            </a:r>
            <a:r>
              <a:rPr lang="en-US" altLang="es-PR" sz="1600" b="1" dirty="0" smtClean="0">
                <a:solidFill>
                  <a:schemeClr val="accent2"/>
                </a:solidFill>
              </a:rPr>
              <a:t>in PM10 were associated </a:t>
            </a:r>
            <a:r>
              <a:rPr lang="en-US" altLang="es-PR" sz="1600" b="1" dirty="0">
                <a:solidFill>
                  <a:schemeClr val="accent2"/>
                </a:solidFill>
              </a:rPr>
              <a:t>with North-African air flows (cluster 7-desertic mineral dust) and </a:t>
            </a:r>
            <a:r>
              <a:rPr lang="en-US" altLang="es-PR" sz="1600" b="1" dirty="0" err="1">
                <a:solidFill>
                  <a:schemeClr val="accent2"/>
                </a:solidFill>
              </a:rPr>
              <a:t>atlantic</a:t>
            </a:r>
            <a:r>
              <a:rPr lang="en-US" altLang="es-PR" sz="1600" b="1" dirty="0">
                <a:solidFill>
                  <a:schemeClr val="accent2"/>
                </a:solidFill>
              </a:rPr>
              <a:t> air flows (clusters 1 and 2-marine aerosol</a:t>
            </a:r>
            <a:r>
              <a:rPr lang="en-US" altLang="es-PR" sz="1600" b="1" dirty="0" smtClean="0">
                <a:solidFill>
                  <a:schemeClr val="accent2"/>
                </a:solidFill>
              </a:rPr>
              <a:t>)</a:t>
            </a:r>
            <a:endParaRPr lang="es-ES" altLang="es-PR" sz="1600" b="1" dirty="0" smtClean="0">
              <a:solidFill>
                <a:schemeClr val="accent2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14" y="1167980"/>
            <a:ext cx="5799773" cy="4308895"/>
          </a:xfrm>
          <a:prstGeom prst="rect">
            <a:avLst/>
          </a:prstGeom>
        </p:spPr>
      </p:pic>
      <p:sp>
        <p:nvSpPr>
          <p:cNvPr id="12" name="11 Elipse"/>
          <p:cNvSpPr/>
          <p:nvPr/>
        </p:nvSpPr>
        <p:spPr>
          <a:xfrm>
            <a:off x="2278071" y="4828031"/>
            <a:ext cx="713549" cy="1668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4" name="13 Elipse"/>
          <p:cNvSpPr/>
          <p:nvPr/>
        </p:nvSpPr>
        <p:spPr>
          <a:xfrm>
            <a:off x="2278071" y="2348228"/>
            <a:ext cx="713549" cy="1668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5" name="14 Elipse"/>
          <p:cNvSpPr/>
          <p:nvPr/>
        </p:nvSpPr>
        <p:spPr>
          <a:xfrm>
            <a:off x="2278070" y="4089778"/>
            <a:ext cx="713549" cy="2919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8" name="17 Elipse"/>
          <p:cNvSpPr/>
          <p:nvPr/>
        </p:nvSpPr>
        <p:spPr>
          <a:xfrm>
            <a:off x="2278071" y="1593868"/>
            <a:ext cx="713549" cy="2919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0122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31506" y="549672"/>
            <a:ext cx="548098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b="1" dirty="0" err="1" smtClean="0">
                <a:solidFill>
                  <a:schemeClr val="accent2"/>
                </a:solidFill>
              </a:rPr>
              <a:t>Influence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clusters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on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concentration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levels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90615" y="5749730"/>
            <a:ext cx="836277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es-PR" sz="1600" b="1" dirty="0" smtClean="0">
                <a:solidFill>
                  <a:schemeClr val="accent2"/>
                </a:solidFill>
              </a:rPr>
              <a:t>With </a:t>
            </a:r>
            <a:r>
              <a:rPr lang="en-US" altLang="es-PR" sz="1600" b="1" dirty="0">
                <a:solidFill>
                  <a:schemeClr val="accent2"/>
                </a:solidFill>
              </a:rPr>
              <a:t>the exception of Na, mean concentrations associated with fast </a:t>
            </a:r>
            <a:r>
              <a:rPr lang="en-US" altLang="es-PR" sz="1600" b="1" dirty="0" smtClean="0">
                <a:solidFill>
                  <a:schemeClr val="accent2"/>
                </a:solidFill>
              </a:rPr>
              <a:t>moving </a:t>
            </a:r>
            <a:r>
              <a:rPr lang="en-US" altLang="es-PR" sz="1600" b="1" dirty="0">
                <a:solidFill>
                  <a:schemeClr val="accent2"/>
                </a:solidFill>
              </a:rPr>
              <a:t>maritime air mass (</a:t>
            </a:r>
            <a:r>
              <a:rPr lang="en-US" altLang="es-PR" sz="1600" b="1" dirty="0" smtClean="0">
                <a:solidFill>
                  <a:schemeClr val="accent2"/>
                </a:solidFill>
              </a:rPr>
              <a:t>cluster 1) </a:t>
            </a:r>
            <a:r>
              <a:rPr lang="en-US" altLang="es-PR" sz="1600" b="1" dirty="0">
                <a:solidFill>
                  <a:schemeClr val="accent2"/>
                </a:solidFill>
              </a:rPr>
              <a:t>were significantly </a:t>
            </a:r>
            <a:r>
              <a:rPr lang="en-US" altLang="es-PR" sz="1600" b="1" dirty="0" smtClean="0">
                <a:solidFill>
                  <a:schemeClr val="accent2"/>
                </a:solidFill>
              </a:rPr>
              <a:t>lower</a:t>
            </a:r>
            <a:endParaRPr lang="es-ES" altLang="es-PR" sz="1600" b="1" dirty="0">
              <a:solidFill>
                <a:schemeClr val="accent2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14" y="1167980"/>
            <a:ext cx="5799773" cy="4308895"/>
          </a:xfrm>
          <a:prstGeom prst="rect">
            <a:avLst/>
          </a:prstGeom>
        </p:spPr>
      </p:pic>
      <p:sp>
        <p:nvSpPr>
          <p:cNvPr id="12" name="11 Elipse"/>
          <p:cNvSpPr/>
          <p:nvPr/>
        </p:nvSpPr>
        <p:spPr>
          <a:xfrm>
            <a:off x="2296363" y="4103827"/>
            <a:ext cx="710183" cy="1828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3" name="12 Elipse"/>
          <p:cNvSpPr/>
          <p:nvPr/>
        </p:nvSpPr>
        <p:spPr>
          <a:xfrm>
            <a:off x="2296362" y="2910231"/>
            <a:ext cx="710183" cy="1828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4" name="13 Elipse"/>
          <p:cNvSpPr/>
          <p:nvPr/>
        </p:nvSpPr>
        <p:spPr>
          <a:xfrm>
            <a:off x="2259785" y="1600810"/>
            <a:ext cx="710183" cy="1828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488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5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6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4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618068" y="549672"/>
            <a:ext cx="390786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b="1" dirty="0" err="1" smtClean="0">
                <a:solidFill>
                  <a:schemeClr val="accent2"/>
                </a:solidFill>
              </a:rPr>
              <a:t>Potential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source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areas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b="1" dirty="0" smtClean="0">
                <a:solidFill>
                  <a:schemeClr val="accent2"/>
                </a:solidFill>
              </a:rPr>
              <a:t> APM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90615" y="1134621"/>
            <a:ext cx="8362770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altLang="es-PR" sz="1400" b="1" dirty="0" smtClean="0">
                <a:solidFill>
                  <a:schemeClr val="accent2"/>
                </a:solidFill>
              </a:rPr>
              <a:t>During </a:t>
            </a:r>
            <a:r>
              <a:rPr lang="en-US" altLang="es-PR" sz="1400" b="1" dirty="0">
                <a:solidFill>
                  <a:schemeClr val="accent2"/>
                </a:solidFill>
              </a:rPr>
              <a:t>the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cold season, </a:t>
            </a:r>
            <a:r>
              <a:rPr lang="en-US" altLang="es-PR" sz="1400" b="1" dirty="0">
                <a:solidFill>
                  <a:schemeClr val="accent2"/>
                </a:solidFill>
              </a:rPr>
              <a:t>the levels of carbonaceous aerosol in central Europe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were influenced </a:t>
            </a:r>
            <a:r>
              <a:rPr lang="en-US" altLang="es-PR" sz="1400" b="1" dirty="0">
                <a:solidFill>
                  <a:schemeClr val="accent2"/>
                </a:solidFill>
              </a:rPr>
              <a:t>by long-range transport episodes of fossil-fuel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(SO</a:t>
            </a:r>
            <a:r>
              <a:rPr lang="en-US" altLang="es-PR" sz="1400" b="1" baseline="-25000" dirty="0" smtClean="0">
                <a:solidFill>
                  <a:schemeClr val="accent2"/>
                </a:solidFill>
              </a:rPr>
              <a:t>4</a:t>
            </a:r>
            <a:r>
              <a:rPr lang="en-US" altLang="es-PR" sz="1400" b="1" baseline="30000" dirty="0" smtClean="0">
                <a:solidFill>
                  <a:schemeClr val="accent2"/>
                </a:solidFill>
              </a:rPr>
              <a:t>2-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) and </a:t>
            </a:r>
            <a:r>
              <a:rPr lang="en-US" altLang="es-PR" sz="1400" b="1" dirty="0">
                <a:solidFill>
                  <a:schemeClr val="accent2"/>
                </a:solidFill>
              </a:rPr>
              <a:t>biomass burning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(</a:t>
            </a:r>
            <a:r>
              <a:rPr lang="en-US" altLang="es-PR" sz="1400" b="1" dirty="0" err="1" smtClean="0">
                <a:solidFill>
                  <a:schemeClr val="accent2"/>
                </a:solidFill>
              </a:rPr>
              <a:t>levoglucosan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) emissions produced </a:t>
            </a:r>
            <a:r>
              <a:rPr lang="en-US" altLang="es-PR" sz="1400" b="1" dirty="0">
                <a:solidFill>
                  <a:schemeClr val="accent2"/>
                </a:solidFill>
              </a:rPr>
              <a:t>in north-eastern (PM10) and eastern (PM2.5) regions of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Europe</a:t>
            </a:r>
          </a:p>
        </p:txBody>
      </p:sp>
      <p:grpSp>
        <p:nvGrpSpPr>
          <p:cNvPr id="20" name="19 Grupo"/>
          <p:cNvGrpSpPr/>
          <p:nvPr/>
        </p:nvGrpSpPr>
        <p:grpSpPr>
          <a:xfrm>
            <a:off x="4621970" y="2109323"/>
            <a:ext cx="2602134" cy="1885950"/>
            <a:chOff x="3364302" y="2576797"/>
            <a:chExt cx="2365576" cy="1714500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 b="25000"/>
            <a:stretch/>
          </p:blipFill>
          <p:spPr>
            <a:xfrm>
              <a:off x="3364302" y="2576797"/>
              <a:ext cx="2365576" cy="1714500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>
            <a:xfrm>
              <a:off x="3418764" y="4107976"/>
              <a:ext cx="102358" cy="1833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R"/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1541619" y="2109323"/>
            <a:ext cx="2602134" cy="1885950"/>
            <a:chOff x="599973" y="2576797"/>
            <a:chExt cx="2365576" cy="1714500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5000" b="50000"/>
            <a:stretch/>
          </p:blipFill>
          <p:spPr>
            <a:xfrm>
              <a:off x="599973" y="2576797"/>
              <a:ext cx="2365576" cy="1714500"/>
            </a:xfrm>
            <a:prstGeom prst="rect">
              <a:avLst/>
            </a:prstGeom>
          </p:spPr>
        </p:pic>
        <p:sp>
          <p:nvSpPr>
            <p:cNvPr id="15" name="14 Rectángulo"/>
            <p:cNvSpPr/>
            <p:nvPr/>
          </p:nvSpPr>
          <p:spPr>
            <a:xfrm>
              <a:off x="671015" y="4107976"/>
              <a:ext cx="102358" cy="1833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R"/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4621970" y="4100601"/>
            <a:ext cx="2602134" cy="1885950"/>
            <a:chOff x="6048055" y="2576797"/>
            <a:chExt cx="2365576" cy="1714500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5000"/>
            <a:stretch/>
          </p:blipFill>
          <p:spPr>
            <a:xfrm>
              <a:off x="6048055" y="2576797"/>
              <a:ext cx="2365576" cy="1714500"/>
            </a:xfrm>
            <a:prstGeom prst="rect">
              <a:avLst/>
            </a:prstGeom>
          </p:spPr>
        </p:pic>
        <p:sp>
          <p:nvSpPr>
            <p:cNvPr id="16" name="15 Rectángulo"/>
            <p:cNvSpPr/>
            <p:nvPr/>
          </p:nvSpPr>
          <p:spPr>
            <a:xfrm>
              <a:off x="6123295" y="4107976"/>
              <a:ext cx="102358" cy="1833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R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1541619" y="4100601"/>
            <a:ext cx="2602134" cy="1885950"/>
            <a:chOff x="998726" y="4695300"/>
            <a:chExt cx="2365576" cy="1714500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75000"/>
            <a:stretch/>
          </p:blipFill>
          <p:spPr>
            <a:xfrm>
              <a:off x="998726" y="4695300"/>
              <a:ext cx="2365576" cy="1714500"/>
            </a:xfrm>
            <a:prstGeom prst="rect">
              <a:avLst/>
            </a:prstGeom>
          </p:spPr>
        </p:pic>
        <p:sp>
          <p:nvSpPr>
            <p:cNvPr id="17" name="16 Rectángulo"/>
            <p:cNvSpPr/>
            <p:nvPr/>
          </p:nvSpPr>
          <p:spPr>
            <a:xfrm>
              <a:off x="1066799" y="6226479"/>
              <a:ext cx="102358" cy="1833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R"/>
            </a:p>
          </p:txBody>
        </p:sp>
      </p:grp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90615" y="6181556"/>
            <a:ext cx="836277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altLang="es-PR" sz="1600" dirty="0" smtClean="0"/>
              <a:t>The background sites located at high altitudes were strongly decoupled from local and regional continental APM sources</a:t>
            </a:r>
            <a:endParaRPr lang="es-ES" altLang="es-PR" sz="1600" dirty="0" smtClean="0"/>
          </a:p>
        </p:txBody>
      </p:sp>
      <p:sp>
        <p:nvSpPr>
          <p:cNvPr id="24" name="23 Elipse"/>
          <p:cNvSpPr/>
          <p:nvPr/>
        </p:nvSpPr>
        <p:spPr>
          <a:xfrm>
            <a:off x="3213100" y="2770327"/>
            <a:ext cx="546100" cy="2819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5" name="24 Elipse"/>
          <p:cNvSpPr/>
          <p:nvPr/>
        </p:nvSpPr>
        <p:spPr>
          <a:xfrm>
            <a:off x="3429000" y="4765903"/>
            <a:ext cx="546100" cy="2819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6" name="25 Elipse"/>
          <p:cNvSpPr/>
          <p:nvPr/>
        </p:nvSpPr>
        <p:spPr>
          <a:xfrm>
            <a:off x="6419850" y="2679700"/>
            <a:ext cx="546100" cy="3840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7" name="26 Elipse"/>
          <p:cNvSpPr/>
          <p:nvPr/>
        </p:nvSpPr>
        <p:spPr>
          <a:xfrm>
            <a:off x="6678004" y="4761604"/>
            <a:ext cx="546100" cy="2819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754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– RESULTS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618068" y="549672"/>
            <a:ext cx="390786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s-ES" altLang="es-PR" b="1" dirty="0" err="1" smtClean="0">
                <a:solidFill>
                  <a:schemeClr val="accent2"/>
                </a:solidFill>
              </a:rPr>
              <a:t>Potential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source</a:t>
            </a:r>
            <a:r>
              <a:rPr lang="es-ES" altLang="es-PR" b="1" dirty="0" smtClean="0">
                <a:solidFill>
                  <a:schemeClr val="accent2"/>
                </a:solidFill>
              </a:rPr>
              <a:t>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areas</a:t>
            </a:r>
            <a:r>
              <a:rPr lang="es-ES" altLang="es-PR" b="1" dirty="0" smtClean="0">
                <a:solidFill>
                  <a:schemeClr val="accent2"/>
                </a:solidFill>
              </a:rPr>
              <a:t> of </a:t>
            </a:r>
            <a:r>
              <a:rPr lang="es-ES" altLang="es-PR" b="1" dirty="0" err="1" smtClean="0">
                <a:solidFill>
                  <a:schemeClr val="accent2"/>
                </a:solidFill>
              </a:rPr>
              <a:t>the</a:t>
            </a:r>
            <a:r>
              <a:rPr lang="es-ES" altLang="es-PR" b="1" dirty="0" smtClean="0">
                <a:solidFill>
                  <a:schemeClr val="accent2"/>
                </a:solidFill>
              </a:rPr>
              <a:t> APM</a:t>
            </a:r>
            <a:endParaRPr lang="es-ES" altLang="es-PR" b="1" dirty="0">
              <a:solidFill>
                <a:schemeClr val="accent2"/>
              </a:solidFill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90615" y="1134621"/>
            <a:ext cx="836277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altLang="es-PR" sz="1400" b="1" dirty="0" smtClean="0">
                <a:solidFill>
                  <a:schemeClr val="accent2"/>
                </a:solidFill>
              </a:rPr>
              <a:t>During </a:t>
            </a:r>
            <a:r>
              <a:rPr lang="en-US" altLang="es-PR" sz="1400" b="1" dirty="0">
                <a:solidFill>
                  <a:schemeClr val="accent2"/>
                </a:solidFill>
              </a:rPr>
              <a:t>the warm season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, </a:t>
            </a:r>
            <a:r>
              <a:rPr lang="en-US" altLang="es-PR" sz="1400" b="1" dirty="0">
                <a:solidFill>
                  <a:schemeClr val="accent2"/>
                </a:solidFill>
              </a:rPr>
              <a:t>there is a higher contribution of the local and regional sources of OC and EC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due </a:t>
            </a:r>
            <a:r>
              <a:rPr lang="en-US" altLang="es-PR" sz="1400" b="1" dirty="0">
                <a:solidFill>
                  <a:schemeClr val="accent2"/>
                </a:solidFill>
              </a:rPr>
              <a:t>to a more efficient upward transport from the boundary layer to the mountain sites. </a:t>
            </a:r>
            <a:endParaRPr lang="es-ES" altLang="es-PR" sz="1400" b="1" dirty="0" smtClean="0">
              <a:solidFill>
                <a:schemeClr val="accent2"/>
              </a:solidFill>
            </a:endParaRPr>
          </a:p>
        </p:txBody>
      </p:sp>
      <p:grpSp>
        <p:nvGrpSpPr>
          <p:cNvPr id="16" name="15 Grupo"/>
          <p:cNvGrpSpPr>
            <a:grpSpLocks noChangeAspect="1"/>
          </p:cNvGrpSpPr>
          <p:nvPr/>
        </p:nvGrpSpPr>
        <p:grpSpPr>
          <a:xfrm>
            <a:off x="3349022" y="1896741"/>
            <a:ext cx="2602136" cy="1885950"/>
            <a:chOff x="3389212" y="2100905"/>
            <a:chExt cx="2365576" cy="1714500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0000" b="25000"/>
            <a:stretch/>
          </p:blipFill>
          <p:spPr>
            <a:xfrm>
              <a:off x="3389212" y="2100905"/>
              <a:ext cx="2365576" cy="1714500"/>
            </a:xfrm>
            <a:prstGeom prst="rect">
              <a:avLst/>
            </a:prstGeom>
          </p:spPr>
        </p:pic>
        <p:sp>
          <p:nvSpPr>
            <p:cNvPr id="12" name="11 Rectángulo"/>
            <p:cNvSpPr/>
            <p:nvPr/>
          </p:nvSpPr>
          <p:spPr>
            <a:xfrm>
              <a:off x="3401721" y="3632084"/>
              <a:ext cx="102358" cy="1833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R"/>
            </a:p>
          </p:txBody>
        </p:sp>
      </p:grpSp>
      <p:grpSp>
        <p:nvGrpSpPr>
          <p:cNvPr id="17" name="16 Grupo"/>
          <p:cNvGrpSpPr>
            <a:grpSpLocks noChangeAspect="1"/>
          </p:cNvGrpSpPr>
          <p:nvPr/>
        </p:nvGrpSpPr>
        <p:grpSpPr>
          <a:xfrm>
            <a:off x="6252729" y="1896741"/>
            <a:ext cx="2602136" cy="1885950"/>
            <a:chOff x="6292919" y="2100905"/>
            <a:chExt cx="2365576" cy="1714500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75000"/>
            <a:stretch/>
          </p:blipFill>
          <p:spPr>
            <a:xfrm>
              <a:off x="6292919" y="2100905"/>
              <a:ext cx="2365576" cy="17145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13" name="12 Rectángulo"/>
            <p:cNvSpPr/>
            <p:nvPr/>
          </p:nvSpPr>
          <p:spPr>
            <a:xfrm>
              <a:off x="6305429" y="3632083"/>
              <a:ext cx="102358" cy="1833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R"/>
            </a:p>
          </p:txBody>
        </p:sp>
      </p:grpSp>
      <p:grpSp>
        <p:nvGrpSpPr>
          <p:cNvPr id="15" name="14 Grupo"/>
          <p:cNvGrpSpPr>
            <a:grpSpLocks noChangeAspect="1"/>
          </p:cNvGrpSpPr>
          <p:nvPr/>
        </p:nvGrpSpPr>
        <p:grpSpPr>
          <a:xfrm>
            <a:off x="449811" y="1896745"/>
            <a:ext cx="2602133" cy="1888451"/>
            <a:chOff x="490002" y="2100905"/>
            <a:chExt cx="2365576" cy="1716774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8" t="25000" r="50508" b="50000"/>
            <a:stretch/>
          </p:blipFill>
          <p:spPr>
            <a:xfrm>
              <a:off x="490002" y="2100905"/>
              <a:ext cx="2365576" cy="1714500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>
            <a:xfrm>
              <a:off x="555008" y="3634358"/>
              <a:ext cx="102358" cy="18332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R"/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4"/>
          <a:stretch/>
        </p:blipFill>
        <p:spPr>
          <a:xfrm>
            <a:off x="2147486" y="4876865"/>
            <a:ext cx="5085588" cy="1824204"/>
          </a:xfrm>
          <a:prstGeom prst="rect">
            <a:avLst/>
          </a:prstGeom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90615" y="3941149"/>
            <a:ext cx="8362770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US" altLang="es-PR" sz="1400" b="1" dirty="0" smtClean="0">
                <a:solidFill>
                  <a:schemeClr val="accent2"/>
                </a:solidFill>
              </a:rPr>
              <a:t>RCF for </a:t>
            </a:r>
            <a:r>
              <a:rPr lang="en-US" altLang="es-PR" sz="1400" b="1" baseline="30000" dirty="0">
                <a:solidFill>
                  <a:schemeClr val="accent2"/>
                </a:solidFill>
              </a:rPr>
              <a:t>210</a:t>
            </a:r>
            <a:r>
              <a:rPr lang="en-US" altLang="es-PR" sz="1400" b="1" dirty="0">
                <a:solidFill>
                  <a:schemeClr val="accent2"/>
                </a:solidFill>
              </a:rPr>
              <a:t>Pb 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highlight the influence of the aged continental air masses on the background atmospheric load in the </a:t>
            </a:r>
            <a:r>
              <a:rPr lang="en-US" altLang="es-PR" sz="1400" b="1" dirty="0" err="1" smtClean="0">
                <a:solidFill>
                  <a:schemeClr val="accent2"/>
                </a:solidFill>
              </a:rPr>
              <a:t>centre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 of Europe, revealing and increase of APM due to a continental pileup (the longer the transport the higher the </a:t>
            </a:r>
            <a:r>
              <a:rPr lang="en-US" altLang="es-PR" sz="1400" b="1" baseline="30000" dirty="0" smtClean="0">
                <a:solidFill>
                  <a:schemeClr val="accent2"/>
                </a:solidFill>
              </a:rPr>
              <a:t>210</a:t>
            </a:r>
            <a:r>
              <a:rPr lang="en-US" altLang="es-PR" sz="1400" b="1" dirty="0" smtClean="0">
                <a:solidFill>
                  <a:schemeClr val="accent2"/>
                </a:solidFill>
              </a:rPr>
              <a:t>Pb levels)</a:t>
            </a:r>
            <a:endParaRPr lang="es-ES" altLang="es-PR" sz="1400" b="1" dirty="0" smtClean="0">
              <a:solidFill>
                <a:schemeClr val="accent2"/>
              </a:solidFill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1502228" y="2557748"/>
            <a:ext cx="361741" cy="3512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1" name="20 Elipse"/>
          <p:cNvSpPr/>
          <p:nvPr/>
        </p:nvSpPr>
        <p:spPr>
          <a:xfrm>
            <a:off x="4391129" y="2534523"/>
            <a:ext cx="361741" cy="3512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2" name="21 Elipse"/>
          <p:cNvSpPr/>
          <p:nvPr/>
        </p:nvSpPr>
        <p:spPr>
          <a:xfrm>
            <a:off x="7233074" y="2488466"/>
            <a:ext cx="361741" cy="3512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3" name="22 Elipse"/>
          <p:cNvSpPr/>
          <p:nvPr/>
        </p:nvSpPr>
        <p:spPr>
          <a:xfrm>
            <a:off x="4029388" y="5288607"/>
            <a:ext cx="361741" cy="3512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4" name="23 Elipse"/>
          <p:cNvSpPr/>
          <p:nvPr/>
        </p:nvSpPr>
        <p:spPr>
          <a:xfrm>
            <a:off x="6525933" y="5139732"/>
            <a:ext cx="437575" cy="50012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6" name="25 Elipse"/>
          <p:cNvSpPr/>
          <p:nvPr/>
        </p:nvSpPr>
        <p:spPr>
          <a:xfrm>
            <a:off x="3238208" y="5389794"/>
            <a:ext cx="546613" cy="3512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427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074988" y="430213"/>
            <a:ext cx="2992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</a:t>
            </a:r>
            <a:endParaRPr lang="es-ES_tradnl" altLang="es-PR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45206" y="2711790"/>
            <a:ext cx="76327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appropiate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interpretation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TSM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products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helps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identify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long-range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transport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episodes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APM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645206" y="1397202"/>
            <a:ext cx="76327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use of TSM as a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supplementary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tool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can be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very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useful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aimed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characterize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formation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processes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APM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645206" y="4509968"/>
            <a:ext cx="76327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Intercomparison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s-ES_tradnl" altLang="es-P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Charron</a:t>
            </a: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et al., 1998; </a:t>
            </a:r>
            <a:r>
              <a:rPr lang="es-ES_tradnl" altLang="es-P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Hsu</a:t>
            </a: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et al, 2003) 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show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that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these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techniques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identify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potential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APM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645206" y="3749379"/>
            <a:ext cx="76327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algorithms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are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easy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understand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can be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programmed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57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CONCLUSIONS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26636" grpId="0" animBg="1"/>
      <p:bldP spid="26639" grpId="0" animBg="1"/>
      <p:bldP spid="2664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755650" y="1362075"/>
            <a:ext cx="76327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TSM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assume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that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when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“</a:t>
            </a: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time </a:t>
            </a:r>
            <a:r>
              <a:rPr lang="es-ES_tradnl" altLang="es-P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step</a:t>
            </a: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 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resides in a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grid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air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mass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incorporates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APM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emissions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located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this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subsequently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transport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them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towards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sampling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-&gt; 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 IS NOT ALWAYS TRUE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755650" y="2769613"/>
            <a:ext cx="76327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TSM do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account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spcBef>
                <a:spcPct val="50000"/>
              </a:spcBef>
              <a:buClr>
                <a:srgbClr val="000066"/>
              </a:buClr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Atmospheric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difussion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processes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spcBef>
                <a:spcPct val="50000"/>
              </a:spcBef>
              <a:buClr>
                <a:srgbClr val="000066"/>
              </a:buClr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Chemical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transformations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spcBef>
                <a:spcPct val="50000"/>
              </a:spcBef>
              <a:buClr>
                <a:srgbClr val="000066"/>
              </a:buClr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-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Wet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dry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deposition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processes</a:t>
            </a:r>
            <a:endParaRPr lang="es-ES_tradnl" altLang="es-PR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spcBef>
                <a:spcPct val="50000"/>
              </a:spcBef>
              <a:buClr>
                <a:srgbClr val="000066"/>
              </a:buClr>
            </a:pP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These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have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be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taken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into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account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when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interpreting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results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678013" y="5349216"/>
            <a:ext cx="76327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_tradnl" altLang="es-PR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ack-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trajectories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obtained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temporal and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resolution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data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fields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would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help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identify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source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regions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at a regional and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even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local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scale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_tradnl" altLang="es-PR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es-ES_tradnl" altLang="es-PR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TSM</a:t>
            </a:r>
            <a:endParaRPr lang="es-ES_tradnl" altLang="es-PR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3074988" y="525463"/>
            <a:ext cx="2992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LIMITATIONS</a:t>
            </a:r>
            <a:endParaRPr lang="es-ES_tradnl" altLang="es-PR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57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CONCLUSIONS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5" grpId="0" animBg="1"/>
      <p:bldP spid="31766" grpId="0" animBg="1"/>
      <p:bldP spid="3176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3074988" y="525463"/>
            <a:ext cx="29924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REFERENCES</a:t>
            </a:r>
            <a:endParaRPr lang="es-ES_tradnl" altLang="es-PR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44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TSM </a:t>
                </a:r>
                <a:r>
                  <a:rPr lang="es-ES_tradnl" altLang="es-PR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– </a:t>
                </a:r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REFERENCES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755650" y="1362075"/>
            <a:ext cx="7632700" cy="4616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sz="1200" dirty="0" err="1">
                <a:solidFill>
                  <a:schemeClr val="accent2"/>
                </a:solidFill>
              </a:rPr>
              <a:t>Ashbaugh</a:t>
            </a:r>
            <a:r>
              <a:rPr lang="es-ES" sz="1200" dirty="0">
                <a:solidFill>
                  <a:schemeClr val="accent2"/>
                </a:solidFill>
              </a:rPr>
              <a:t> et al., 1985, </a:t>
            </a:r>
            <a:r>
              <a:rPr lang="es-ES" altLang="es-PR" sz="1200" dirty="0" err="1">
                <a:solidFill>
                  <a:schemeClr val="accent2"/>
                </a:solidFill>
              </a:rPr>
              <a:t>Atmos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 19, 1263-1270</a:t>
            </a:r>
            <a:r>
              <a:rPr lang="es-ES" sz="1200" dirty="0">
                <a:solidFill>
                  <a:schemeClr val="accent2"/>
                </a:solidFill>
              </a:rPr>
              <a:t> </a:t>
            </a:r>
            <a:endParaRPr lang="es-ES" sz="1200" dirty="0" smtClean="0">
              <a:solidFill>
                <a:schemeClr val="accent2"/>
              </a:solidFill>
            </a:endParaRP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 err="1" smtClean="0">
                <a:solidFill>
                  <a:schemeClr val="accent2"/>
                </a:solidFill>
              </a:rPr>
              <a:t>Brankov</a:t>
            </a:r>
            <a:r>
              <a:rPr lang="es-ES" altLang="es-PR" sz="1200" dirty="0" smtClean="0">
                <a:solidFill>
                  <a:schemeClr val="accent2"/>
                </a:solidFill>
              </a:rPr>
              <a:t> </a:t>
            </a:r>
            <a:r>
              <a:rPr lang="es-ES" altLang="es-PR" sz="1200" dirty="0">
                <a:solidFill>
                  <a:schemeClr val="accent2"/>
                </a:solidFill>
              </a:rPr>
              <a:t>et al., 1998, </a:t>
            </a:r>
            <a:r>
              <a:rPr lang="es-ES" altLang="es-PR" sz="1200" dirty="0" err="1">
                <a:solidFill>
                  <a:schemeClr val="accent2"/>
                </a:solidFill>
              </a:rPr>
              <a:t>Atmos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 32, 1525-1534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n-US" sz="1200" dirty="0" err="1">
                <a:solidFill>
                  <a:schemeClr val="accent2"/>
                </a:solidFill>
              </a:rPr>
              <a:t>Charron</a:t>
            </a:r>
            <a:r>
              <a:rPr lang="en-US" sz="1200" dirty="0">
                <a:solidFill>
                  <a:schemeClr val="accent2"/>
                </a:solidFill>
              </a:rPr>
              <a:t> et al., </a:t>
            </a:r>
            <a:r>
              <a:rPr lang="es-ES" altLang="es-PR" sz="1200" dirty="0" err="1">
                <a:solidFill>
                  <a:schemeClr val="accent2"/>
                </a:solidFill>
              </a:rPr>
              <a:t>Sci</a:t>
            </a:r>
            <a:r>
              <a:rPr lang="es-ES" altLang="es-PR" sz="1200" dirty="0">
                <a:solidFill>
                  <a:schemeClr val="accent2"/>
                </a:solidFill>
              </a:rPr>
              <a:t>. Total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., 223, 53-63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 err="1">
                <a:solidFill>
                  <a:schemeClr val="accent2"/>
                </a:solidFill>
              </a:rPr>
              <a:t>Dorling</a:t>
            </a:r>
            <a:r>
              <a:rPr lang="es-ES" altLang="es-PR" sz="1200" dirty="0">
                <a:solidFill>
                  <a:schemeClr val="accent2"/>
                </a:solidFill>
              </a:rPr>
              <a:t> et al., 1992, </a:t>
            </a:r>
            <a:r>
              <a:rPr lang="es-ES" altLang="es-PR" sz="1200" dirty="0" err="1">
                <a:solidFill>
                  <a:schemeClr val="accent2"/>
                </a:solidFill>
              </a:rPr>
              <a:t>Atmos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 26A, 2575-2581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n-US" sz="1200" dirty="0" smtClean="0">
                <a:solidFill>
                  <a:schemeClr val="accent2"/>
                </a:solidFill>
              </a:rPr>
              <a:t>Gong </a:t>
            </a:r>
            <a:r>
              <a:rPr lang="en-US" sz="1200" dirty="0">
                <a:solidFill>
                  <a:schemeClr val="accent2"/>
                </a:solidFill>
              </a:rPr>
              <a:t>and Richman, 1995. J. </a:t>
            </a:r>
            <a:r>
              <a:rPr lang="en-US" sz="1200" dirty="0" err="1">
                <a:solidFill>
                  <a:schemeClr val="accent2"/>
                </a:solidFill>
              </a:rPr>
              <a:t>Clim</a:t>
            </a:r>
            <a:r>
              <a:rPr lang="en-US" sz="1200" dirty="0">
                <a:solidFill>
                  <a:schemeClr val="accent2"/>
                </a:solidFill>
              </a:rPr>
              <a:t>., 8, 897-931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sz="1200" dirty="0" err="1">
                <a:solidFill>
                  <a:schemeClr val="accent2"/>
                </a:solidFill>
              </a:rPr>
              <a:t>Hopke</a:t>
            </a:r>
            <a:r>
              <a:rPr lang="es-ES" sz="1200" dirty="0">
                <a:solidFill>
                  <a:schemeClr val="accent2"/>
                </a:solidFill>
              </a:rPr>
              <a:t> et al., 1995. </a:t>
            </a:r>
            <a:r>
              <a:rPr lang="es-ES" sz="1200" dirty="0" err="1">
                <a:solidFill>
                  <a:schemeClr val="accent2"/>
                </a:solidFill>
              </a:rPr>
              <a:t>Chemom</a:t>
            </a:r>
            <a:r>
              <a:rPr lang="es-ES" sz="1200" dirty="0">
                <a:solidFill>
                  <a:schemeClr val="accent2"/>
                </a:solidFill>
              </a:rPr>
              <a:t>. </a:t>
            </a:r>
            <a:r>
              <a:rPr lang="es-ES" sz="1200" dirty="0" err="1">
                <a:solidFill>
                  <a:schemeClr val="accent2"/>
                </a:solidFill>
              </a:rPr>
              <a:t>Intell</a:t>
            </a:r>
            <a:r>
              <a:rPr lang="es-ES" sz="1200" dirty="0">
                <a:solidFill>
                  <a:schemeClr val="accent2"/>
                </a:solidFill>
              </a:rPr>
              <a:t>. </a:t>
            </a:r>
            <a:r>
              <a:rPr lang="es-ES" sz="1200" dirty="0" err="1">
                <a:solidFill>
                  <a:schemeClr val="accent2"/>
                </a:solidFill>
              </a:rPr>
              <a:t>Lab</a:t>
            </a:r>
            <a:r>
              <a:rPr lang="es-ES" sz="1200" dirty="0">
                <a:solidFill>
                  <a:schemeClr val="accent2"/>
                </a:solidFill>
              </a:rPr>
              <a:t>. </a:t>
            </a:r>
            <a:r>
              <a:rPr lang="es-ES" sz="1200" dirty="0" err="1">
                <a:solidFill>
                  <a:schemeClr val="accent2"/>
                </a:solidFill>
              </a:rPr>
              <a:t>Syst</a:t>
            </a:r>
            <a:r>
              <a:rPr lang="es-ES" sz="1200" dirty="0">
                <a:solidFill>
                  <a:schemeClr val="accent2"/>
                </a:solidFill>
              </a:rPr>
              <a:t>., 30, 69-79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 err="1">
                <a:solidFill>
                  <a:schemeClr val="accent2"/>
                </a:solidFill>
              </a:rPr>
              <a:t>Hsu</a:t>
            </a:r>
            <a:r>
              <a:rPr lang="es-ES" altLang="es-PR" sz="1200" dirty="0">
                <a:solidFill>
                  <a:schemeClr val="accent2"/>
                </a:solidFill>
              </a:rPr>
              <a:t> et al., 2003, </a:t>
            </a:r>
            <a:r>
              <a:rPr lang="es-ES" altLang="es-PR" sz="1200" dirty="0" err="1">
                <a:solidFill>
                  <a:schemeClr val="accent2"/>
                </a:solidFill>
              </a:rPr>
              <a:t>Atmos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 37, 545-562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 err="1">
                <a:solidFill>
                  <a:schemeClr val="accent2"/>
                </a:solidFill>
              </a:rPr>
              <a:t>Kalkstein</a:t>
            </a:r>
            <a:r>
              <a:rPr lang="es-ES" altLang="es-PR" sz="1200" dirty="0">
                <a:solidFill>
                  <a:schemeClr val="accent2"/>
                </a:solidFill>
              </a:rPr>
              <a:t> et al., 1987. J. </a:t>
            </a:r>
            <a:r>
              <a:rPr lang="es-ES" altLang="es-PR" sz="1200" dirty="0" err="1">
                <a:solidFill>
                  <a:schemeClr val="accent2"/>
                </a:solidFill>
              </a:rPr>
              <a:t>Clim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Appl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Meteorolo</a:t>
            </a:r>
            <a:r>
              <a:rPr lang="es-ES" altLang="es-PR" sz="1200" dirty="0">
                <a:solidFill>
                  <a:schemeClr val="accent2"/>
                </a:solidFill>
              </a:rPr>
              <a:t>., 26, 717-730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>
                <a:solidFill>
                  <a:schemeClr val="accent2"/>
                </a:solidFill>
              </a:rPr>
              <a:t>Salvador et al., 2004, </a:t>
            </a:r>
            <a:r>
              <a:rPr lang="es-ES" altLang="es-PR" sz="1200" dirty="0" err="1">
                <a:solidFill>
                  <a:schemeClr val="accent2"/>
                </a:solidFill>
              </a:rPr>
              <a:t>Atmos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 38, </a:t>
            </a:r>
            <a:r>
              <a:rPr lang="es-ES" altLang="es-PR" sz="1200" dirty="0" smtClean="0">
                <a:solidFill>
                  <a:schemeClr val="accent2"/>
                </a:solidFill>
              </a:rPr>
              <a:t>435-447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>
                <a:solidFill>
                  <a:schemeClr val="accent2"/>
                </a:solidFill>
              </a:rPr>
              <a:t>Salvador et al., </a:t>
            </a:r>
            <a:r>
              <a:rPr lang="es-ES" altLang="es-PR" sz="1200" dirty="0" smtClean="0">
                <a:solidFill>
                  <a:schemeClr val="accent2"/>
                </a:solidFill>
              </a:rPr>
              <a:t>2007, </a:t>
            </a:r>
            <a:r>
              <a:rPr lang="es-ES" altLang="es-PR" sz="1200" dirty="0" err="1">
                <a:solidFill>
                  <a:schemeClr val="accent2"/>
                </a:solidFill>
              </a:rPr>
              <a:t>Atmos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smtClean="0">
                <a:solidFill>
                  <a:schemeClr val="accent2"/>
                </a:solidFill>
              </a:rPr>
              <a:t>41, 1-17</a:t>
            </a:r>
            <a:endParaRPr lang="es-ES" altLang="es-PR" sz="1200" dirty="0">
              <a:solidFill>
                <a:schemeClr val="accent2"/>
              </a:solidFill>
            </a:endParaRP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>
                <a:solidFill>
                  <a:schemeClr val="accent2"/>
                </a:solidFill>
              </a:rPr>
              <a:t>Salvador et al., 2008, </a:t>
            </a:r>
            <a:r>
              <a:rPr lang="es-ES" altLang="es-PR" sz="1200" dirty="0" err="1">
                <a:solidFill>
                  <a:schemeClr val="accent2"/>
                </a:solidFill>
              </a:rPr>
              <a:t>Sci</a:t>
            </a:r>
            <a:r>
              <a:rPr lang="es-ES" altLang="es-PR" sz="1200" dirty="0">
                <a:solidFill>
                  <a:schemeClr val="accent2"/>
                </a:solidFill>
              </a:rPr>
              <a:t>. Total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., 390, 495-506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>
                <a:solidFill>
                  <a:schemeClr val="accent2"/>
                </a:solidFill>
              </a:rPr>
              <a:t>Salvador et al., </a:t>
            </a:r>
            <a:r>
              <a:rPr lang="es-ES" altLang="es-PR" sz="1200" dirty="0" smtClean="0">
                <a:solidFill>
                  <a:schemeClr val="accent2"/>
                </a:solidFill>
              </a:rPr>
              <a:t>2010, </a:t>
            </a:r>
            <a:r>
              <a:rPr lang="es-ES" altLang="es-PR" sz="1200" dirty="0" err="1">
                <a:solidFill>
                  <a:schemeClr val="accent2"/>
                </a:solidFill>
              </a:rPr>
              <a:t>Atmos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smtClean="0">
                <a:solidFill>
                  <a:schemeClr val="accent2"/>
                </a:solidFill>
              </a:rPr>
              <a:t>44, 2316-2329</a:t>
            </a:r>
            <a:endParaRPr lang="es-ES_tradnl" altLang="es-PR" sz="12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 err="1" smtClean="0">
                <a:solidFill>
                  <a:schemeClr val="accent2"/>
                </a:solidFill>
                <a:latin typeface="+mj-lt"/>
              </a:rPr>
              <a:t>Seibert</a:t>
            </a:r>
            <a:r>
              <a:rPr lang="es-ES" altLang="es-PR" sz="1200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s-ES" altLang="es-PR" sz="1200" dirty="0">
                <a:solidFill>
                  <a:schemeClr val="accent2"/>
                </a:solidFill>
                <a:latin typeface="+mj-lt"/>
              </a:rPr>
              <a:t>et al., </a:t>
            </a:r>
            <a:r>
              <a:rPr lang="es-ES" altLang="es-PR" sz="1200" dirty="0" smtClean="0">
                <a:solidFill>
                  <a:schemeClr val="accent2"/>
                </a:solidFill>
                <a:latin typeface="+mj-lt"/>
              </a:rPr>
              <a:t>1994, </a:t>
            </a:r>
            <a:r>
              <a:rPr lang="en-GB" sz="1200" dirty="0">
                <a:solidFill>
                  <a:schemeClr val="accent2"/>
                </a:solidFill>
                <a:latin typeface="+mj-lt"/>
              </a:rPr>
              <a:t>The Proceedings of EUROTRAC Symposium ’94 edited by P.M. </a:t>
            </a:r>
            <a:r>
              <a:rPr lang="en-GB" sz="1200" dirty="0" err="1">
                <a:solidFill>
                  <a:schemeClr val="accent2"/>
                </a:solidFill>
                <a:latin typeface="+mj-lt"/>
              </a:rPr>
              <a:t>Borrell</a:t>
            </a:r>
            <a:r>
              <a:rPr lang="en-GB" sz="1200" dirty="0">
                <a:solidFill>
                  <a:schemeClr val="accent2"/>
                </a:solidFill>
                <a:latin typeface="+mj-lt"/>
              </a:rPr>
              <a:t> et al., pp. 689-693. Academic Publishing, The </a:t>
            </a:r>
            <a:r>
              <a:rPr lang="en-GB" sz="1200" dirty="0" smtClean="0">
                <a:solidFill>
                  <a:schemeClr val="accent2"/>
                </a:solidFill>
                <a:latin typeface="+mj-lt"/>
              </a:rPr>
              <a:t>Hague</a:t>
            </a:r>
            <a:endParaRPr lang="es-ES" altLang="es-PR" sz="1200" dirty="0" smtClean="0">
              <a:solidFill>
                <a:schemeClr val="accent2"/>
              </a:solidFill>
              <a:latin typeface="+mj-lt"/>
            </a:endParaRP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sz="1200" dirty="0" err="1" smtClean="0">
                <a:solidFill>
                  <a:schemeClr val="accent2"/>
                </a:solidFill>
              </a:rPr>
              <a:t>Stohl</a:t>
            </a:r>
            <a:r>
              <a:rPr lang="es-ES" sz="1200" dirty="0" smtClean="0">
                <a:solidFill>
                  <a:schemeClr val="accent2"/>
                </a:solidFill>
              </a:rPr>
              <a:t>, 1996, </a:t>
            </a:r>
            <a:r>
              <a:rPr lang="es-ES" altLang="es-PR" sz="1200" dirty="0" err="1">
                <a:solidFill>
                  <a:schemeClr val="accent2"/>
                </a:solidFill>
              </a:rPr>
              <a:t>Atmos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smtClean="0">
                <a:solidFill>
                  <a:schemeClr val="accent2"/>
                </a:solidFill>
              </a:rPr>
              <a:t>30, 579-587</a:t>
            </a:r>
            <a:endParaRPr lang="es-ES" sz="1200" dirty="0" smtClean="0">
              <a:solidFill>
                <a:schemeClr val="accent2"/>
              </a:solidFill>
            </a:endParaRP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altLang="es-PR" sz="1200" dirty="0">
                <a:solidFill>
                  <a:schemeClr val="accent2"/>
                </a:solidFill>
              </a:rPr>
              <a:t>Vasconcelos et al. 1996, J. </a:t>
            </a:r>
            <a:r>
              <a:rPr lang="es-ES" altLang="es-PR" sz="1200" dirty="0" err="1">
                <a:solidFill>
                  <a:schemeClr val="accent2"/>
                </a:solidFill>
              </a:rPr>
              <a:t>Geoph</a:t>
            </a:r>
            <a:r>
              <a:rPr lang="es-ES" altLang="es-PR" sz="1200" dirty="0">
                <a:solidFill>
                  <a:schemeClr val="accent2"/>
                </a:solidFill>
              </a:rPr>
              <a:t>. Res. 101 (D14) </a:t>
            </a:r>
            <a:r>
              <a:rPr lang="es-ES" altLang="es-PR" sz="1200" dirty="0" smtClean="0">
                <a:solidFill>
                  <a:schemeClr val="accent2"/>
                </a:solidFill>
              </a:rPr>
              <a:t>19329-19335</a:t>
            </a:r>
          </a:p>
          <a:p>
            <a:pPr algn="ctr" eaLnBrk="0" hangingPunct="0">
              <a:spcBef>
                <a:spcPct val="50000"/>
              </a:spcBef>
              <a:buClr>
                <a:srgbClr val="000066"/>
              </a:buClr>
              <a:buFontTx/>
              <a:buChar char="•"/>
            </a:pPr>
            <a:r>
              <a:rPr lang="es-ES" sz="1200" dirty="0" err="1" smtClean="0">
                <a:solidFill>
                  <a:schemeClr val="accent2"/>
                </a:solidFill>
              </a:rPr>
              <a:t>Zeng</a:t>
            </a:r>
            <a:r>
              <a:rPr lang="es-ES" sz="1200" dirty="0" smtClean="0">
                <a:solidFill>
                  <a:schemeClr val="accent2"/>
                </a:solidFill>
              </a:rPr>
              <a:t> and </a:t>
            </a:r>
            <a:r>
              <a:rPr lang="es-ES" sz="1200" dirty="0" err="1" smtClean="0">
                <a:solidFill>
                  <a:schemeClr val="accent2"/>
                </a:solidFill>
              </a:rPr>
              <a:t>Hopke</a:t>
            </a:r>
            <a:r>
              <a:rPr lang="es-ES" sz="1200" dirty="0" smtClean="0">
                <a:solidFill>
                  <a:schemeClr val="accent2"/>
                </a:solidFill>
              </a:rPr>
              <a:t>, </a:t>
            </a:r>
            <a:r>
              <a:rPr lang="es-ES" altLang="es-PR" sz="1200" dirty="0" smtClean="0">
                <a:solidFill>
                  <a:schemeClr val="accent2"/>
                </a:solidFill>
              </a:rPr>
              <a:t>1989, </a:t>
            </a:r>
            <a:r>
              <a:rPr lang="es-ES" altLang="es-PR" sz="1200" dirty="0" err="1">
                <a:solidFill>
                  <a:schemeClr val="accent2"/>
                </a:solidFill>
              </a:rPr>
              <a:t>Atmos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err="1">
                <a:solidFill>
                  <a:schemeClr val="accent2"/>
                </a:solidFill>
              </a:rPr>
              <a:t>Environ</a:t>
            </a:r>
            <a:r>
              <a:rPr lang="es-ES" altLang="es-PR" sz="1200" dirty="0">
                <a:solidFill>
                  <a:schemeClr val="accent2"/>
                </a:solidFill>
              </a:rPr>
              <a:t>. </a:t>
            </a:r>
            <a:r>
              <a:rPr lang="es-ES" altLang="es-PR" sz="1200" dirty="0" smtClean="0">
                <a:solidFill>
                  <a:schemeClr val="accent2"/>
                </a:solidFill>
              </a:rPr>
              <a:t>23, 1499-1509</a:t>
            </a:r>
            <a:endParaRPr lang="es-ES" altLang="es-PR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sp>
          <p:nvSpPr>
            <p:cNvPr id="25610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760" cy="192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44" y="0"/>
              <a:ext cx="166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s-ES_tradnl" altLang="es-P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rPr>
                <a:t>ACKNOWLEDGEMENTS</a:t>
              </a:r>
              <a:endParaRPr lang="es-ES" altLang="es-P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uvenir Lt BT" pitchFamily="18" charset="0"/>
              </a:endParaRPr>
            </a:p>
          </p:txBody>
        </p:sp>
      </p:grp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0" y="3048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2682494" y="696913"/>
            <a:ext cx="38132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s-ES_tradnl" altLang="es-P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ACKNOWLEDGEMENTS</a:t>
            </a:r>
            <a:endParaRPr lang="es-ES_tradnl" altLang="es-PR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392113" y="1712913"/>
            <a:ext cx="8361362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ES_tradnl" altLang="es-PR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s-ES_tradnl" altLang="es-PR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HANK YOU VERY MUCH FOR YOUR ATTENTION</a:t>
            </a:r>
            <a:endParaRPr lang="es-ES_tradnl" altLang="es-PR" sz="2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>
            <a:off x="492125" y="3705225"/>
            <a:ext cx="8162925" cy="9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6" name="Group 6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51207" name="Group 7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51208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51209" name="Text Box 9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9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INTRODUCTION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568450"/>
            <a:ext cx="8258175" cy="4073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22300" y="420688"/>
            <a:ext cx="83437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 dirty="0" err="1" smtClean="0"/>
              <a:t>Characterizing</a:t>
            </a:r>
            <a:r>
              <a:rPr lang="es-ES" altLang="es-PR" sz="2400" b="1" dirty="0" smtClean="0"/>
              <a:t> </a:t>
            </a:r>
            <a:r>
              <a:rPr lang="es-ES" altLang="es-PR" sz="2400" b="1" dirty="0" err="1" smtClean="0"/>
              <a:t>levels</a:t>
            </a:r>
            <a:r>
              <a:rPr lang="es-ES" altLang="es-PR" sz="2400" b="1" dirty="0" smtClean="0"/>
              <a:t> and </a:t>
            </a:r>
            <a:r>
              <a:rPr lang="es-ES" altLang="es-PR" sz="2400" b="1" dirty="0" err="1" smtClean="0"/>
              <a:t>chemical</a:t>
            </a:r>
            <a:r>
              <a:rPr lang="es-ES" altLang="es-PR" sz="2400" b="1" dirty="0" smtClean="0"/>
              <a:t> </a:t>
            </a:r>
            <a:r>
              <a:rPr lang="es-ES" altLang="es-PR" sz="2400" b="1" dirty="0" err="1" smtClean="0"/>
              <a:t>composition</a:t>
            </a:r>
            <a:r>
              <a:rPr lang="es-ES" altLang="es-PR" sz="2400" b="1" dirty="0" smtClean="0"/>
              <a:t> of APM</a:t>
            </a:r>
            <a:endParaRPr lang="es-ES" altLang="es-PR" sz="2400" b="1" dirty="0"/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827338" y="865188"/>
            <a:ext cx="38571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000" b="1" dirty="0"/>
              <a:t>I – </a:t>
            </a:r>
            <a:r>
              <a:rPr lang="es-ES" altLang="es-PR" sz="2000" b="1" dirty="0" err="1" smtClean="0"/>
              <a:t>Chemical</a:t>
            </a:r>
            <a:r>
              <a:rPr lang="es-ES" altLang="es-PR" sz="2000" b="1" dirty="0" smtClean="0"/>
              <a:t> </a:t>
            </a:r>
            <a:r>
              <a:rPr lang="es-ES" altLang="es-PR" sz="2000" b="1" dirty="0" err="1" smtClean="0"/>
              <a:t>characterization</a:t>
            </a:r>
            <a:endParaRPr lang="es-ES" altLang="es-PR" sz="2000" b="1" dirty="0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73050" y="5726113"/>
            <a:ext cx="86169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b="1" dirty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Finally</a:t>
            </a:r>
            <a:r>
              <a:rPr lang="es-ES" altLang="es-PR" b="1" dirty="0" smtClean="0">
                <a:solidFill>
                  <a:srgbClr val="000066"/>
                </a:solidFill>
              </a:rPr>
              <a:t>, a data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file</a:t>
            </a:r>
            <a:r>
              <a:rPr lang="es-ES" altLang="es-PR" b="1" dirty="0" smtClean="0">
                <a:solidFill>
                  <a:srgbClr val="000066"/>
                </a:solidFill>
              </a:rPr>
              <a:t> of APM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components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concentrations</a:t>
            </a:r>
            <a:r>
              <a:rPr lang="es-ES" altLang="es-PR" b="1" dirty="0" smtClean="0">
                <a:solidFill>
                  <a:srgbClr val="000066"/>
                </a:solidFill>
              </a:rPr>
              <a:t> are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obtained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for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each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sampling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period</a:t>
            </a:r>
            <a:r>
              <a:rPr lang="es-ES" altLang="es-PR" b="1" dirty="0" smtClean="0">
                <a:solidFill>
                  <a:srgbClr val="000066"/>
                </a:solidFill>
              </a:rPr>
              <a:t> (24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hours</a:t>
            </a:r>
            <a:r>
              <a:rPr lang="es-ES" altLang="es-PR" b="1" dirty="0" smtClean="0">
                <a:solidFill>
                  <a:srgbClr val="000066"/>
                </a:solidFill>
              </a:rPr>
              <a:t>,…)</a:t>
            </a:r>
            <a:endParaRPr lang="es-ES" altLang="es-PR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73" name="Group 33"/>
          <p:cNvGrpSpPr>
            <a:grpSpLocks/>
          </p:cNvGrpSpPr>
          <p:nvPr/>
        </p:nvGrpSpPr>
        <p:grpSpPr bwMode="auto">
          <a:xfrm>
            <a:off x="4443413" y="2081213"/>
            <a:ext cx="3316287" cy="3013075"/>
            <a:chOff x="2799" y="1311"/>
            <a:chExt cx="2089" cy="1898"/>
          </a:xfrm>
        </p:grpSpPr>
        <p:sp>
          <p:nvSpPr>
            <p:cNvPr id="35845" name="Text Box 5"/>
            <p:cNvSpPr txBox="1">
              <a:spLocks noChangeArrowheads="1"/>
            </p:cNvSpPr>
            <p:nvPr/>
          </p:nvSpPr>
          <p:spPr bwMode="auto">
            <a:xfrm>
              <a:off x="2799" y="1311"/>
              <a:ext cx="2089" cy="2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es-PR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FLEXTRA </a:t>
              </a:r>
              <a:r>
                <a:rPr lang="es-ES" altLang="es-PR" sz="1600" b="1" dirty="0" err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model</a:t>
              </a:r>
              <a:r>
                <a:rPr lang="es-ES" altLang="es-PR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(</a:t>
              </a:r>
              <a:r>
                <a:rPr lang="es-ES" altLang="es-PR" sz="1600" b="1" dirty="0" err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Stohl</a:t>
              </a:r>
              <a:r>
                <a:rPr lang="es-ES" altLang="es-PR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  <a:r>
                <a:rPr lang="es-ES" altLang="es-PR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et al.)</a:t>
              </a:r>
            </a:p>
          </p:txBody>
        </p:sp>
        <p:pic>
          <p:nvPicPr>
            <p:cNvPr id="35846" name="Picture 6" descr="20060504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" y="1847"/>
              <a:ext cx="1816" cy="1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872" name="Group 32"/>
          <p:cNvGrpSpPr>
            <a:grpSpLocks/>
          </p:cNvGrpSpPr>
          <p:nvPr/>
        </p:nvGrpSpPr>
        <p:grpSpPr bwMode="auto">
          <a:xfrm>
            <a:off x="884238" y="2081213"/>
            <a:ext cx="3316287" cy="3351212"/>
            <a:chOff x="557" y="1311"/>
            <a:chExt cx="2089" cy="2111"/>
          </a:xfrm>
        </p:grpSpPr>
        <p:sp>
          <p:nvSpPr>
            <p:cNvPr id="35844" name="Text Box 4"/>
            <p:cNvSpPr txBox="1">
              <a:spLocks noChangeArrowheads="1"/>
            </p:cNvSpPr>
            <p:nvPr/>
          </p:nvSpPr>
          <p:spPr bwMode="auto">
            <a:xfrm>
              <a:off x="557" y="1311"/>
              <a:ext cx="2089" cy="2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es-PR" sz="1600" dirty="0"/>
                <a:t> </a:t>
              </a:r>
              <a:r>
                <a:rPr lang="es-ES" altLang="es-PR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HYSPLIT </a:t>
              </a:r>
              <a:r>
                <a:rPr lang="es-ES" altLang="es-PR" sz="1600" b="1" dirty="0" err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model</a:t>
              </a:r>
              <a:r>
                <a:rPr lang="es-ES" altLang="es-PR" sz="16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  <a:r>
                <a:rPr lang="es-ES" altLang="es-PR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(</a:t>
              </a:r>
              <a:r>
                <a:rPr lang="es-ES" altLang="es-PR" sz="16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Draxler</a:t>
              </a:r>
              <a:r>
                <a:rPr lang="es-ES" altLang="es-PR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et al.)</a:t>
              </a:r>
            </a:p>
          </p:txBody>
        </p:sp>
        <p:pic>
          <p:nvPicPr>
            <p:cNvPr id="35847" name="Picture 7" descr="HYSPLI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" y="1634"/>
              <a:ext cx="1440" cy="1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2623390" y="923925"/>
            <a:ext cx="38972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000" b="1" dirty="0"/>
              <a:t>II – </a:t>
            </a:r>
            <a:r>
              <a:rPr lang="es-ES" altLang="es-PR" sz="2000" b="1" dirty="0" err="1" smtClean="0"/>
              <a:t>Meteorological</a:t>
            </a:r>
            <a:r>
              <a:rPr lang="es-ES" altLang="es-PR" sz="2000" b="1" dirty="0" smtClean="0"/>
              <a:t> </a:t>
            </a:r>
            <a:r>
              <a:rPr lang="es-ES" altLang="es-PR" sz="2000" b="1" dirty="0" err="1" smtClean="0"/>
              <a:t>information</a:t>
            </a:r>
            <a:endParaRPr lang="es-ES" altLang="es-PR" sz="2000" b="1" dirty="0"/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2210298" y="1482725"/>
            <a:ext cx="472340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ES" altLang="es-PR" b="1" dirty="0">
                <a:solidFill>
                  <a:srgbClr val="000066"/>
                </a:solidFill>
              </a:rPr>
              <a:t> </a:t>
            </a:r>
            <a:r>
              <a:rPr lang="es-ES" altLang="es-PR" b="1" dirty="0" smtClean="0">
                <a:solidFill>
                  <a:srgbClr val="000066"/>
                </a:solidFill>
              </a:rPr>
              <a:t>Computing air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mass</a:t>
            </a:r>
            <a:r>
              <a:rPr lang="es-ES" altLang="es-PR" b="1" dirty="0" smtClean="0">
                <a:solidFill>
                  <a:srgbClr val="000066"/>
                </a:solidFill>
              </a:rPr>
              <a:t> back-</a:t>
            </a:r>
            <a:r>
              <a:rPr lang="es-ES" altLang="es-PR" b="1" dirty="0" err="1" smtClean="0">
                <a:solidFill>
                  <a:srgbClr val="000066"/>
                </a:solidFill>
              </a:rPr>
              <a:t>trajectories</a:t>
            </a:r>
            <a:endParaRPr lang="es-ES" altLang="es-PR" b="1" dirty="0">
              <a:solidFill>
                <a:srgbClr val="000066"/>
              </a:solidFill>
            </a:endParaRP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273050" y="5726113"/>
            <a:ext cx="86169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s-ES" altLang="es-PR" b="1" dirty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Each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execution</a:t>
            </a:r>
            <a:r>
              <a:rPr lang="es-ES" altLang="es-PR" b="1" dirty="0" smtClean="0">
                <a:solidFill>
                  <a:srgbClr val="000066"/>
                </a:solidFill>
              </a:rPr>
              <a:t> of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model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generates</a:t>
            </a:r>
            <a:r>
              <a:rPr lang="es-ES" altLang="es-PR" b="1" dirty="0" smtClean="0">
                <a:solidFill>
                  <a:srgbClr val="000066"/>
                </a:solidFill>
              </a:rPr>
              <a:t> a data file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with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geographical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coordinates</a:t>
            </a:r>
            <a:r>
              <a:rPr lang="es-ES" altLang="es-PR" b="1" dirty="0" smtClean="0">
                <a:solidFill>
                  <a:srgbClr val="000066"/>
                </a:solidFill>
              </a:rPr>
              <a:t> (</a:t>
            </a:r>
            <a:r>
              <a:rPr lang="es-ES" altLang="es-PR" b="1" dirty="0" err="1" smtClean="0">
                <a:solidFill>
                  <a:srgbClr val="000066"/>
                </a:solidFill>
              </a:rPr>
              <a:t>longitude</a:t>
            </a:r>
            <a:r>
              <a:rPr lang="es-ES" altLang="es-PR" b="1" dirty="0" smtClean="0">
                <a:solidFill>
                  <a:srgbClr val="000066"/>
                </a:solidFill>
              </a:rPr>
              <a:t>,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latitude</a:t>
            </a:r>
            <a:r>
              <a:rPr lang="es-ES" altLang="es-PR" b="1" dirty="0" smtClean="0">
                <a:solidFill>
                  <a:srgbClr val="000066"/>
                </a:solidFill>
              </a:rPr>
              <a:t> and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altitude</a:t>
            </a:r>
            <a:r>
              <a:rPr lang="es-ES" altLang="es-PR" b="1" dirty="0" smtClean="0">
                <a:solidFill>
                  <a:srgbClr val="000066"/>
                </a:solidFill>
              </a:rPr>
              <a:t>) of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the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err="1" smtClean="0">
                <a:solidFill>
                  <a:srgbClr val="000066"/>
                </a:solidFill>
              </a:rPr>
              <a:t>trajectory</a:t>
            </a:r>
            <a:r>
              <a:rPr lang="es-ES" altLang="es-PR" b="1" dirty="0" smtClean="0">
                <a:solidFill>
                  <a:srgbClr val="000066"/>
                </a:solidFill>
              </a:rPr>
              <a:t> </a:t>
            </a:r>
            <a:r>
              <a:rPr lang="es-ES" altLang="es-PR" b="1" dirty="0" smtClean="0">
                <a:solidFill>
                  <a:srgbClr val="FF0000"/>
                </a:solidFill>
              </a:rPr>
              <a:t>Time </a:t>
            </a:r>
            <a:r>
              <a:rPr lang="es-ES" altLang="es-PR" b="1" dirty="0" err="1" smtClean="0">
                <a:solidFill>
                  <a:srgbClr val="FF0000"/>
                </a:solidFill>
              </a:rPr>
              <a:t>Steps</a:t>
            </a:r>
            <a:endParaRPr lang="es-ES" altLang="es-PR" b="1" dirty="0">
              <a:solidFill>
                <a:srgbClr val="FF0000"/>
              </a:solidFill>
            </a:endParaRPr>
          </a:p>
        </p:txBody>
      </p:sp>
      <p:grpSp>
        <p:nvGrpSpPr>
          <p:cNvPr id="35867" name="Group 27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35868" name="Group 28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35869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35870" name="Text Box 30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9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INTRODUCTION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35871" name="Line 31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00121" y="420688"/>
            <a:ext cx="83437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 dirty="0" err="1" smtClean="0"/>
              <a:t>Characterizing</a:t>
            </a:r>
            <a:r>
              <a:rPr lang="es-ES" altLang="es-PR" sz="2400" b="1" dirty="0" smtClean="0"/>
              <a:t> </a:t>
            </a:r>
            <a:r>
              <a:rPr lang="es-ES" altLang="es-PR" sz="2400" b="1" dirty="0" err="1" smtClean="0"/>
              <a:t>levels</a:t>
            </a:r>
            <a:r>
              <a:rPr lang="es-ES" altLang="es-PR" sz="2400" b="1" dirty="0" smtClean="0"/>
              <a:t> and </a:t>
            </a:r>
            <a:r>
              <a:rPr lang="es-ES" altLang="es-PR" sz="2400" b="1" dirty="0" err="1" smtClean="0"/>
              <a:t>chemical</a:t>
            </a:r>
            <a:r>
              <a:rPr lang="es-ES" altLang="es-PR" sz="2400" b="1" dirty="0" smtClean="0"/>
              <a:t> </a:t>
            </a:r>
            <a:r>
              <a:rPr lang="es-ES" altLang="es-PR" sz="2400" b="1" dirty="0" err="1" smtClean="0"/>
              <a:t>composition</a:t>
            </a:r>
            <a:r>
              <a:rPr lang="es-ES" altLang="es-PR" sz="2400" b="1" dirty="0" smtClean="0"/>
              <a:t> of APM</a:t>
            </a:r>
            <a:endParaRPr lang="es-ES" altLang="es-P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5" grpId="0" animBg="1"/>
      <p:bldP spid="358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165225" y="1778000"/>
            <a:ext cx="3000375" cy="47879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s-PR" sz="600"/>
              <a:t>1 BACKWARD OMEGA   </a:t>
            </a:r>
          </a:p>
          <a:p>
            <a:r>
              <a:rPr lang="es-ES" altLang="es-PR" sz="600"/>
              <a:t>     8     5     1    12   38.730   -9.130   500.0</a:t>
            </a:r>
          </a:p>
          <a:p>
            <a:r>
              <a:rPr lang="es-ES" altLang="es-PR" sz="600"/>
              <a:t>     1 PRESSURE</a:t>
            </a:r>
          </a:p>
          <a:p>
            <a:r>
              <a:rPr lang="es-ES" altLang="es-PR" sz="600"/>
              <a:t>     1     1     8     5     1    12     0     0     0.0   38.730   -9.130    500.0    950.1</a:t>
            </a:r>
          </a:p>
          <a:p>
            <a:r>
              <a:rPr lang="es-ES" altLang="es-PR" sz="600"/>
              <a:t>     1     1     8     5     1    11     0     1    -1.0   38.770   -9.152    516.0    948.4</a:t>
            </a:r>
          </a:p>
          <a:p>
            <a:r>
              <a:rPr lang="es-ES" altLang="es-PR" sz="600"/>
              <a:t>     1     1     8     5     1    10     0     2    -2.0   38.826   -9.186    533.3    946.5</a:t>
            </a:r>
          </a:p>
          <a:p>
            <a:r>
              <a:rPr lang="es-ES" altLang="es-PR" sz="600"/>
              <a:t>     1     1     8     5     1     9     0     3    -3.0   38.895   -9.232    552.4    944.5</a:t>
            </a:r>
          </a:p>
          <a:p>
            <a:r>
              <a:rPr lang="es-ES" altLang="es-PR" sz="600"/>
              <a:t>     1     1     8     5     1     8     0     2    -4.0   38.972   -9.289    570.1    941.9</a:t>
            </a:r>
          </a:p>
          <a:p>
            <a:r>
              <a:rPr lang="es-ES" altLang="es-PR" sz="600"/>
              <a:t>     1     1     8     5     1     7     0     1    -5.0   39.054   -9.357    582.3    940.4</a:t>
            </a:r>
          </a:p>
          <a:p>
            <a:r>
              <a:rPr lang="es-ES" altLang="es-PR" sz="600"/>
              <a:t>     1     1     8     5     1     6     0     0    -6.0   39.141   -9.436    589.3    939.6</a:t>
            </a:r>
          </a:p>
          <a:p>
            <a:r>
              <a:rPr lang="es-ES" altLang="es-PR" sz="600"/>
              <a:t>     1     1     8     5     1     5     0     1    -7.0   39.235   -9.528    591.4    939.6</a:t>
            </a:r>
          </a:p>
          <a:p>
            <a:r>
              <a:rPr lang="es-ES" altLang="es-PR" sz="600"/>
              <a:t>     1     1     8     5     1     4     0     2    -8.0   39.336   -9.634    588.9    940.3</a:t>
            </a:r>
          </a:p>
          <a:p>
            <a:r>
              <a:rPr lang="es-ES" altLang="es-PR" sz="600"/>
              <a:t>     1     1     8     5     1     3     0     3    -9.0   39.444   -9.753    583.1    941.5</a:t>
            </a:r>
          </a:p>
          <a:p>
            <a:r>
              <a:rPr lang="es-ES" altLang="es-PR" sz="600"/>
              <a:t>     1     1     8     5     1     2     0     2   -10.0   39.553   -9.883    580.4    943.8</a:t>
            </a:r>
          </a:p>
          <a:p>
            <a:r>
              <a:rPr lang="es-ES" altLang="es-PR" sz="600"/>
              <a:t>     1     1     8     5     1     1     0     1   -11.0   39.657  -10.023    586.5    944.4</a:t>
            </a:r>
          </a:p>
          <a:p>
            <a:r>
              <a:rPr lang="es-ES" altLang="es-PR" sz="600"/>
              <a:t>     1     1     8     5     1     0     0     0   -12.0   39.757  -10.168    601.7    943.6</a:t>
            </a:r>
          </a:p>
          <a:p>
            <a:r>
              <a:rPr lang="es-ES" altLang="es-PR" sz="600"/>
              <a:t>     1     1     8     4    30    23     0     1   -13.0   39.859  -10.303    623.9    941.2</a:t>
            </a:r>
          </a:p>
          <a:p>
            <a:r>
              <a:rPr lang="es-ES" altLang="es-PR" sz="600"/>
              <a:t>     1     1     8     4    30    22     0     2   -14.0   39.968  -10.415    649.4    938.5</a:t>
            </a:r>
          </a:p>
          <a:p>
            <a:r>
              <a:rPr lang="es-ES" altLang="es-PR" sz="600"/>
              <a:t>     1     1     8     4    30    21     0     3   -15.0   40.081  -10.507    676.0    935.0</a:t>
            </a:r>
          </a:p>
          <a:p>
            <a:r>
              <a:rPr lang="es-ES" altLang="es-PR" sz="600"/>
              <a:t>     1     1     8     4    30    20     0     2   -16.0   40.198  -10.607    699.1    931.7</a:t>
            </a:r>
          </a:p>
          <a:p>
            <a:r>
              <a:rPr lang="es-ES" altLang="es-PR" sz="600"/>
              <a:t>     1     1     8     4    30    19     0     1   -17.0   40.317  -10.741    716.7    929.6</a:t>
            </a:r>
          </a:p>
          <a:p>
            <a:r>
              <a:rPr lang="es-ES" altLang="es-PR" sz="600"/>
              <a:t>     1     1     8     4    30    18     0     0   -18.0   40.437  -10.908    731.5    928.0</a:t>
            </a:r>
          </a:p>
          <a:p>
            <a:r>
              <a:rPr lang="es-ES" altLang="es-PR" sz="600"/>
              <a:t>     1     1     8     4    30    17     0     1   -19.0   40.550  -11.100    748.6    926.3</a:t>
            </a:r>
          </a:p>
          <a:p>
            <a:r>
              <a:rPr lang="es-ES" altLang="es-PR" sz="600"/>
              <a:t>     1     1     8     4    30    16     0     2   -20.0   40.646  -11.309    769.5    923.4</a:t>
            </a:r>
          </a:p>
          <a:p>
            <a:r>
              <a:rPr lang="es-ES" altLang="es-PR" sz="600"/>
              <a:t>     1     1     8     4    30    15     0     3   -21.0   40.729  -11.532    791.5    920.4</a:t>
            </a:r>
          </a:p>
          <a:p>
            <a:r>
              <a:rPr lang="es-ES" altLang="es-PR" sz="600"/>
              <a:t>     1     1     8     4    30    14     0     2   -22.0   40.815  -11.767    811.5    917.7</a:t>
            </a:r>
          </a:p>
          <a:p>
            <a:r>
              <a:rPr lang="es-ES" altLang="es-PR" sz="600"/>
              <a:t>     1     1     8     4    30    13     0     1   -23.0   40.917  -12.013    829.7    915.5</a:t>
            </a:r>
          </a:p>
          <a:p>
            <a:r>
              <a:rPr lang="es-ES" altLang="es-PR" sz="600"/>
              <a:t>     1     1     8     4    30    12     0     0   -24.0   41.032  -12.269    851.5    914.2</a:t>
            </a:r>
          </a:p>
          <a:p>
            <a:r>
              <a:rPr lang="es-ES" altLang="es-PR" sz="600"/>
              <a:t>     1     1     8     4    30    11     0     1   -25.0   41.151  -12.532    876.3    911.6</a:t>
            </a:r>
          </a:p>
          <a:p>
            <a:r>
              <a:rPr lang="es-ES" altLang="es-PR" sz="600"/>
              <a:t>     1     1     8     4    30    10     0     2   -26.0   41.263  -12.799    900.4    908.7</a:t>
            </a:r>
          </a:p>
          <a:p>
            <a:r>
              <a:rPr lang="es-ES" altLang="es-PR" sz="600"/>
              <a:t>     1     1     8     4    30     9     0     3   -27.0   41.372  -13.064    921.8    905.9</a:t>
            </a:r>
          </a:p>
          <a:p>
            <a:r>
              <a:rPr lang="es-ES" altLang="es-PR" sz="600"/>
              <a:t>     1     1     8     4    30     8     0     2   -28.0   41.492  -13.321    938.7    903.4</a:t>
            </a:r>
          </a:p>
          <a:p>
            <a:r>
              <a:rPr lang="es-ES" altLang="es-PR" sz="600"/>
              <a:t>     1     1     8     4    30     7     0     1   -29.0   41.634  -13.572    951.9    901.9</a:t>
            </a:r>
          </a:p>
          <a:p>
            <a:r>
              <a:rPr lang="es-ES" altLang="es-PR" sz="600"/>
              <a:t>     1     1     8     4    30     6     0     0   -30.0   41.798  -13.817    964.7    900.9</a:t>
            </a:r>
          </a:p>
          <a:p>
            <a:r>
              <a:rPr lang="es-ES" altLang="es-PR" sz="600"/>
              <a:t>     1     1     8     4    30     5     0     1   -31.0   41.982  -14.062    979.8    899.8</a:t>
            </a:r>
          </a:p>
          <a:p>
            <a:r>
              <a:rPr lang="es-ES" altLang="es-PR" sz="600"/>
              <a:t>     1     1     8     4    30     4     0     2   -32.0   42.178  -14.314    996.6    897.2</a:t>
            </a:r>
          </a:p>
          <a:p>
            <a:r>
              <a:rPr lang="es-ES" altLang="es-PR" sz="600"/>
              <a:t>     1     1     8     4    30     3     0     3   -33.0   42.381  -14.573   1014.7    894.6</a:t>
            </a:r>
          </a:p>
          <a:p>
            <a:r>
              <a:rPr lang="es-ES" altLang="es-PR" sz="600"/>
              <a:t>     1     1     8     4    30     2     0     2   -34.0   42.594  -14.836   1034.3    892.3</a:t>
            </a:r>
          </a:p>
          <a:p>
            <a:r>
              <a:rPr lang="es-ES" altLang="es-PR" sz="600"/>
              <a:t>     1     1     8     4    30     1     0     1   -35.0   42.824  -15.098   1057.0    890.2</a:t>
            </a:r>
          </a:p>
          <a:p>
            <a:r>
              <a:rPr lang="es-ES" altLang="es-PR" sz="600"/>
              <a:t>     1     1     8     4    30     0     0     0   -36.0   43.073  -15.349   1084.4    888.5</a:t>
            </a:r>
          </a:p>
          <a:p>
            <a:r>
              <a:rPr lang="es-ES" altLang="es-PR" sz="600"/>
              <a:t>     1     1     8     4    29    23     0     1   -37.0   43.349  -15.597   1113.9    885.5</a:t>
            </a:r>
          </a:p>
          <a:p>
            <a:r>
              <a:rPr lang="es-ES" altLang="es-PR" sz="600"/>
              <a:t>     1     1     8     4    29    22     0     2   -38.0   43.662  -15.852   1142.2    882.6</a:t>
            </a:r>
          </a:p>
          <a:p>
            <a:r>
              <a:rPr lang="es-ES" altLang="es-PR" sz="600"/>
              <a:t>     1     1     8     4    29    21     0     3   -39.0   44.017  -16.106   1170.1    879.5</a:t>
            </a:r>
          </a:p>
          <a:p>
            <a:r>
              <a:rPr lang="es-ES" altLang="es-PR" sz="600"/>
              <a:t>     1     1     8     4    29    20     0     2   -40.0   44.408  -16.372   1198.3    876.0</a:t>
            </a:r>
          </a:p>
          <a:p>
            <a:r>
              <a:rPr lang="es-ES" altLang="es-PR" sz="600"/>
              <a:t>     1     1     8     4    29    19     0     1   -41.0   44.826  -16.651   1229.4    872.6</a:t>
            </a:r>
          </a:p>
          <a:p>
            <a:r>
              <a:rPr lang="es-ES" altLang="es-PR" sz="600"/>
              <a:t>     1     1     8     4    29    18     0     0   -42.0   45.265  -16.926   1264.6    868.3</a:t>
            </a:r>
          </a:p>
          <a:p>
            <a:r>
              <a:rPr lang="es-ES" altLang="es-PR" sz="600"/>
              <a:t>     1     1     8     4    29    17     0     1   -43.0   45.728  -17.197   1298.2    863.7</a:t>
            </a:r>
          </a:p>
          <a:p>
            <a:r>
              <a:rPr lang="es-ES" altLang="es-PR" sz="600"/>
              <a:t>     1     1     8     4    29    16     0     2   -44.0   46.225  -17.456   1332.2    860.1</a:t>
            </a:r>
          </a:p>
          <a:p>
            <a:r>
              <a:rPr lang="es-ES" altLang="es-PR" sz="600"/>
              <a:t>     1     1     8     4    29    15     0     3   -45.0   46.755  -17.675   1380.1    855.3</a:t>
            </a:r>
          </a:p>
          <a:p>
            <a:r>
              <a:rPr lang="es-ES" altLang="es-PR" sz="600"/>
              <a:t>     1     1     8     4    29    14     0     2   -46.0   47.314  -17.872   1441.2    847.3</a:t>
            </a:r>
          </a:p>
          <a:p>
            <a:r>
              <a:rPr lang="es-ES" altLang="es-PR" sz="600"/>
              <a:t>     1     1     8     4    29    13     0     1   -47.0   47.895  -18.053   1509.0    839.9   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030788" y="1778000"/>
            <a:ext cx="3000375" cy="47879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s-PR" sz="600"/>
              <a:t>DATE: 19951231    TIME:  180000    STOP INDEX: 1    # OF POINTS:   57           </a:t>
            </a:r>
          </a:p>
          <a:p>
            <a:pPr algn="ctr"/>
            <a:r>
              <a:rPr lang="en-US" altLang="es-PR" sz="600"/>
              <a:t>      SECS    LONGIT     LATIT    ETA  PRESS       Z   Z-ORO       PV THETA     </a:t>
            </a:r>
          </a:p>
          <a:p>
            <a:pPr algn="ctr"/>
            <a:r>
              <a:rPr lang="en-US" altLang="es-PR" sz="600"/>
              <a:t>         0   -9.1300   38.7300 0.8950  892.3  1000.0   923.4    0.356 293.0     </a:t>
            </a:r>
          </a:p>
          <a:p>
            <a:pPr algn="ctr"/>
            <a:r>
              <a:rPr lang="en-US" altLang="es-PR" sz="600"/>
              <a:t>    -10800  -10.4856   37.6704 0.9235  928.6   671.3   669.1    0.280 291.9     </a:t>
            </a:r>
          </a:p>
          <a:p>
            <a:pPr algn="ctr"/>
            <a:r>
              <a:rPr lang="en-US" altLang="es-PR" sz="600"/>
              <a:t>    -21600  -11.9921   36.8294 0.9358  944.3   559.9   560.4    0.218 291.4     </a:t>
            </a:r>
          </a:p>
          <a:p>
            <a:pPr algn="ctr"/>
            <a:r>
              <a:rPr lang="en-US" altLang="es-PR" sz="600"/>
              <a:t>    -32400  -13.4789   36.0457 0.9411  948.8   514.6   513.9    0.182 291.8     </a:t>
            </a:r>
          </a:p>
          <a:p>
            <a:pPr algn="ctr"/>
            <a:r>
              <a:rPr lang="en-US" altLang="es-PR" sz="600"/>
              <a:t>    -43200  -14.8989   35.3208 0.9454  952.7   475.3   475.4    0.177 291.9     </a:t>
            </a:r>
          </a:p>
          <a:p>
            <a:pPr algn="ctr"/>
            <a:r>
              <a:rPr lang="en-US" altLang="es-PR" sz="600"/>
              <a:t>    -54000  -16.4356   34.7130 0.9429  952.1   499.5   498.3    0.191 292.0     </a:t>
            </a:r>
          </a:p>
          <a:p>
            <a:pPr algn="ctr"/>
            <a:r>
              <a:rPr lang="en-US" altLang="es-PR" sz="600"/>
              <a:t>    -64800  -18.0532   34.2920 0.9406  950.6   522.0   518.6    0.169 291.7     </a:t>
            </a:r>
          </a:p>
          <a:p>
            <a:pPr algn="ctr"/>
            <a:r>
              <a:rPr lang="en-US" altLang="es-PR" sz="600"/>
              <a:t>    -75600  -19.6724   33.9720 0.9430  952.3   497.6   497.0    0.185 292.1     </a:t>
            </a:r>
          </a:p>
          <a:p>
            <a:pPr algn="ctr"/>
            <a:r>
              <a:rPr lang="en-US" altLang="es-PR" sz="600"/>
              <a:t>    -86400  -21.3852   33.6567 0.9469  955.9   463.1   463.4    0.123 292.4     </a:t>
            </a:r>
          </a:p>
          <a:p>
            <a:pPr algn="ctr"/>
            <a:r>
              <a:rPr lang="en-US" altLang="es-PR" sz="600"/>
              <a:t>    -97200  -23.2542   33.2428 0.9500  959.3   436.6   436.5    0.122 292.6     </a:t>
            </a:r>
          </a:p>
          <a:p>
            <a:pPr algn="ctr"/>
            <a:r>
              <a:rPr lang="en-US" altLang="es-PR" sz="600"/>
              <a:t>   -108000  -25.1629   32.7111 0.9490  959.8   446.0   446.1    0.093 292.6     </a:t>
            </a:r>
          </a:p>
          <a:p>
            <a:pPr algn="ctr"/>
            <a:r>
              <a:rPr lang="en-US" altLang="es-PR" sz="600"/>
              <a:t>   -118800  -27.0620   32.3153 0.9459  955.3   473.4   473.2    0.083 292.6     </a:t>
            </a:r>
          </a:p>
          <a:p>
            <a:pPr algn="ctr"/>
            <a:r>
              <a:rPr lang="en-US" altLang="es-PR" sz="600"/>
              <a:t>   -129600  -29.0467   32.0841 0.9464  956.0   469.1   469.1    0.067 292.7     </a:t>
            </a:r>
          </a:p>
          <a:p>
            <a:pPr algn="ctr"/>
            <a:r>
              <a:rPr lang="en-US" altLang="es-PR" sz="600"/>
              <a:t>   -140400  -31.0959   31.8226 0.9450  955.1   482.2   482.1    0.079 292.8     </a:t>
            </a:r>
          </a:p>
          <a:p>
            <a:pPr algn="ctr"/>
            <a:r>
              <a:rPr lang="en-US" altLang="es-PR" sz="600"/>
              <a:t>   -151200  -33.1157   31.5718 0.9428  954.5   502.6   502.5    0.053 292.8     </a:t>
            </a:r>
          </a:p>
          <a:p>
            <a:pPr algn="ctr"/>
            <a:r>
              <a:rPr lang="en-US" altLang="es-PR" sz="600"/>
              <a:t>   -162000  -35.0902   31.3746 0.9421  952.7   507.0   507.4    0.016 292.6     </a:t>
            </a:r>
          </a:p>
          <a:p>
            <a:pPr algn="ctr"/>
            <a:r>
              <a:rPr lang="en-US" altLang="es-PR" sz="600"/>
              <a:t>   -172800  -36.9832   31.1284 0.9397  950.0   529.2   529.4    0.007 292.8     </a:t>
            </a:r>
          </a:p>
          <a:p>
            <a:pPr algn="ctr"/>
            <a:r>
              <a:rPr lang="en-US" altLang="es-PR" sz="600"/>
              <a:t>   -183600  -38.9525   31.0145 0.9351  947.8   571.0   571.6    0.006 292.8     </a:t>
            </a:r>
          </a:p>
          <a:p>
            <a:pPr algn="ctr"/>
            <a:r>
              <a:rPr lang="en-US" altLang="es-PR" sz="600"/>
              <a:t>   -194400  -41.0687   31.0566 0.9307  942.2   611.1   610.8    0.025 292.7     </a:t>
            </a:r>
          </a:p>
          <a:p>
            <a:pPr algn="ctr"/>
            <a:r>
              <a:rPr lang="en-US" altLang="es-PR" sz="600"/>
              <a:t>   -205200  -43.3662   31.1032 0.9174  927.9   731.9   731.5    0.043 292.5     </a:t>
            </a:r>
          </a:p>
          <a:p>
            <a:pPr algn="ctr"/>
            <a:r>
              <a:rPr lang="en-US" altLang="es-PR" sz="600"/>
              <a:t>   -216000  -45.7492   31.1085 0.9006  910.7   885.4   885.6    0.051 292.6     </a:t>
            </a:r>
          </a:p>
          <a:p>
            <a:pPr algn="ctr"/>
            <a:r>
              <a:rPr lang="en-US" altLang="es-PR" sz="600"/>
              <a:t>   -226800  -48.1283   31.1549 0.8893  900.4   989.6   990.1    0.118 292.7     </a:t>
            </a:r>
          </a:p>
          <a:p>
            <a:pPr algn="ctr"/>
            <a:r>
              <a:rPr lang="en-US" altLang="es-PR" sz="600"/>
              <a:t>   -237600  -50.4930   31.2272 0.8781  888.8  1094.5  1094.1    0.138 292.4     </a:t>
            </a:r>
          </a:p>
          <a:p>
            <a:pPr algn="ctr"/>
            <a:r>
              <a:rPr lang="en-US" altLang="es-PR" sz="600"/>
              <a:t>   -248400  -52.8538   31.3259 0.8682  877.9  1184.3  1184.4    0.142 292.0     </a:t>
            </a:r>
          </a:p>
          <a:p>
            <a:pPr algn="ctr"/>
            <a:r>
              <a:rPr lang="en-US" altLang="es-PR" sz="600"/>
              <a:t>   -259200  -55.3059   31.4186 0.8554  864.4  1302.9  1302.6    0.170 292.0     </a:t>
            </a:r>
          </a:p>
          <a:p>
            <a:pPr algn="ctr"/>
            <a:r>
              <a:rPr lang="en-US" altLang="es-PR" sz="600"/>
              <a:t>   -270000  -57.8166   31.4696 0.8339  844.8  1508.4  1508.5    0.179 291.8     </a:t>
            </a:r>
          </a:p>
          <a:p>
            <a:pPr algn="ctr"/>
            <a:r>
              <a:rPr lang="en-US" altLang="es-PR" sz="600"/>
              <a:t>   -280800  -60.4712   31.5584 0.8046  814.1  1791.9  1791.7    0.182 291.7     </a:t>
            </a:r>
          </a:p>
          <a:p>
            <a:pPr algn="ctr"/>
            <a:r>
              <a:rPr lang="en-US" altLang="es-PR" sz="600"/>
              <a:t>   -291600  -63.2402   31.5922 0.7830  792.5  2005.5  2005.8    0.172 291.9     </a:t>
            </a:r>
          </a:p>
          <a:p>
            <a:pPr algn="ctr"/>
            <a:r>
              <a:rPr lang="en-US" altLang="es-PR" sz="600"/>
              <a:t>   -302400  -65.8393   31.4872 0.7851  793.7  1982.3  1982.3    0.166 291.9     </a:t>
            </a:r>
          </a:p>
          <a:p>
            <a:pPr algn="ctr"/>
            <a:r>
              <a:rPr lang="en-US" altLang="es-PR" sz="600"/>
              <a:t>   -313200  -68.1784   31.3324 0.7915  801.8  1917.5  1917.7    0.191 291.2     </a:t>
            </a:r>
          </a:p>
          <a:p>
            <a:pPr algn="ctr"/>
            <a:r>
              <a:rPr lang="en-US" altLang="es-PR" sz="600"/>
              <a:t>   -324000  -70.2369   31.3016 0.7827  792.6  2004.1  2003.7    0.202 290.8     </a:t>
            </a:r>
          </a:p>
          <a:p>
            <a:pPr algn="ctr"/>
            <a:r>
              <a:rPr lang="en-US" altLang="es-PR" sz="600"/>
              <a:t>   -334800  -72.2656   31.4000 0.7735  782.2  2095.7  2095.0    0.337 291.8     </a:t>
            </a:r>
          </a:p>
          <a:p>
            <a:pPr algn="ctr"/>
            <a:r>
              <a:rPr lang="en-US" altLang="es-PR" sz="600"/>
              <a:t>   -345600  -74.3624   31.5552 0.7725  781.8  2101.9  2101.9    0.389 292.2     </a:t>
            </a:r>
          </a:p>
          <a:p>
            <a:pPr algn="ctr"/>
            <a:r>
              <a:rPr lang="en-US" altLang="es-PR" sz="600"/>
              <a:t>   -356400  -76.6973   31.7885 0.7595  770.6  2233.5  2232.8    0.458 293.8     </a:t>
            </a:r>
          </a:p>
          <a:p>
            <a:pPr algn="ctr"/>
            <a:r>
              <a:rPr lang="en-US" altLang="es-PR" sz="600"/>
              <a:t>   -367200  -79.0091   32.1619 0.7623  774.3  2193.5  2196.7    0.350 293.8     </a:t>
            </a:r>
          </a:p>
          <a:p>
            <a:pPr algn="ctr"/>
            <a:r>
              <a:rPr lang="en-US" altLang="es-PR" sz="600"/>
              <a:t>   -378000  -81.0771   32.5045 0.7697  780.1  2136.5  2106.1    0.442 293.5     </a:t>
            </a:r>
          </a:p>
          <a:p>
            <a:pPr algn="ctr"/>
            <a:r>
              <a:rPr lang="en-US" altLang="es-PR" sz="600"/>
              <a:t>   -388800  -82.8514   33.0440 0.7868  789.4  2045.2  1921.5    0.441 293.8     </a:t>
            </a:r>
          </a:p>
          <a:p>
            <a:pPr algn="ctr"/>
            <a:r>
              <a:rPr lang="en-US" altLang="es-PR" sz="600"/>
              <a:t>   -399600  -84.6605   33.9856 0.8073  794.4  1996.1  1692.1    0.464 293.1     </a:t>
            </a:r>
          </a:p>
          <a:p>
            <a:pPr algn="ctr"/>
            <a:r>
              <a:rPr lang="en-US" altLang="es-PR" sz="600"/>
              <a:t>   -410400  -86.6398   35.0263 0.8001  791.2  2026.4  1770.1    0.430 293.4     </a:t>
            </a:r>
          </a:p>
          <a:p>
            <a:pPr algn="ctr"/>
            <a:r>
              <a:rPr lang="en-US" altLang="es-PR" sz="600"/>
              <a:t>   -421200  -88.6025   36.0336 0.7825  784.4  2097.5  1958.5    0.493 293.5     </a:t>
            </a:r>
          </a:p>
          <a:p>
            <a:pPr algn="ctr"/>
            <a:r>
              <a:rPr lang="en-US" altLang="es-PR" sz="600"/>
              <a:t>   -432000  -90.4443   37.1575 0.7920  791.0  2041.4  1861.6    0.493 293.4     </a:t>
            </a:r>
          </a:p>
          <a:p>
            <a:pPr algn="ctr"/>
            <a:r>
              <a:rPr lang="en-US" altLang="es-PR" sz="600"/>
              <a:t>   -442800  -92.2832   38.4627 0.7952  786.9  2085.4  1822.8    0.363 293.6     </a:t>
            </a:r>
          </a:p>
          <a:p>
            <a:pPr algn="ctr"/>
            <a:r>
              <a:rPr lang="en-US" altLang="es-PR" sz="600"/>
              <a:t>   -453600  -94.1469   39.7358 0.7961  785.9  2101.2  1818.9    0.312 294.2     </a:t>
            </a:r>
          </a:p>
          <a:p>
            <a:pPr algn="ctr"/>
            <a:r>
              <a:rPr lang="en-US" altLang="es-PR" sz="600"/>
              <a:t>   -464400  -95.9461   40.8854 0.8019  783.5  2133.3  1756.8    0.335 294.6     </a:t>
            </a:r>
          </a:p>
          <a:p>
            <a:pPr algn="ctr"/>
            <a:r>
              <a:rPr lang="en-US" altLang="es-PR" sz="600"/>
              <a:t>   -475200  -97.4945   42.0046 0.8127  783.5  2141.9  1644.5    0.338 294.6     </a:t>
            </a:r>
          </a:p>
          <a:p>
            <a:pPr algn="ctr"/>
            <a:r>
              <a:rPr lang="en-US" altLang="es-PR" sz="600"/>
              <a:t>   -486000  -98.8858   43.3309 0.8125  778.2  2201.6  1643.5    0.244 295.3     </a:t>
            </a:r>
          </a:p>
          <a:p>
            <a:pPr algn="ctr"/>
            <a:r>
              <a:rPr lang="en-US" altLang="es-PR" sz="600"/>
              <a:t>   -496800 -100.3474   44.7868 0.8244  786.1  2128.1  1529.6    0.212 295.6     </a:t>
            </a:r>
          </a:p>
          <a:p>
            <a:pPr algn="ctr"/>
            <a:r>
              <a:rPr lang="en-US" altLang="es-PR" sz="600"/>
              <a:t>   -507600 -102.0059   46.0847 0.8459  793.1  2038.7  1315.3    0.253 296.7     </a:t>
            </a:r>
          </a:p>
          <a:p>
            <a:pPr algn="ctr"/>
            <a:r>
              <a:rPr lang="en-US" altLang="es-PR" sz="600"/>
              <a:t>   -518400 -103.7007   47.1965 0.8473  792.6  2056.9  1298.2    0.232 297.1      </a:t>
            </a:r>
            <a:endParaRPr lang="es-ES" altLang="es-PR" sz="600"/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1008063" y="1309688"/>
            <a:ext cx="3316287" cy="3365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s-PR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HYSPLIT </a:t>
            </a:r>
            <a:r>
              <a:rPr lang="es-ES" altLang="es-PR" sz="16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model</a:t>
            </a:r>
            <a:endParaRPr lang="es-ES" altLang="es-PR" sz="1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4872038" y="1309688"/>
            <a:ext cx="3316287" cy="3365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s-PR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FLEXTRA </a:t>
            </a:r>
            <a:r>
              <a:rPr lang="es-ES" altLang="es-PR" sz="16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model</a:t>
            </a:r>
            <a:endParaRPr lang="es-ES" altLang="es-PR" sz="1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640013" y="895350"/>
            <a:ext cx="38972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000" b="1" dirty="0"/>
              <a:t>II – </a:t>
            </a:r>
            <a:r>
              <a:rPr lang="es-ES" altLang="es-PR" sz="2000" b="1" dirty="0" err="1" smtClean="0"/>
              <a:t>Meteorological</a:t>
            </a:r>
            <a:r>
              <a:rPr lang="es-ES" altLang="es-PR" sz="2000" b="1" dirty="0" smtClean="0"/>
              <a:t> </a:t>
            </a:r>
            <a:r>
              <a:rPr lang="es-ES" altLang="es-PR" sz="2000" b="1" dirty="0" err="1" smtClean="0"/>
              <a:t>information</a:t>
            </a:r>
            <a:endParaRPr lang="es-ES" altLang="es-PR" sz="2000" b="1" dirty="0"/>
          </a:p>
        </p:txBody>
      </p: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0" y="0"/>
            <a:ext cx="9144000" cy="338138"/>
            <a:chOff x="0" y="0"/>
            <a:chExt cx="5760" cy="213"/>
          </a:xfrm>
        </p:grpSpPr>
        <p:grpSp>
          <p:nvGrpSpPr>
            <p:cNvPr id="17" name="Group 28"/>
            <p:cNvGrpSpPr>
              <a:grpSpLocks/>
            </p:cNvGrpSpPr>
            <p:nvPr/>
          </p:nvGrpSpPr>
          <p:grpSpPr bwMode="auto">
            <a:xfrm>
              <a:off x="0" y="0"/>
              <a:ext cx="5760" cy="213"/>
              <a:chOff x="0" y="0"/>
              <a:chExt cx="5760" cy="213"/>
            </a:xfrm>
          </p:grpSpPr>
          <p:sp>
            <p:nvSpPr>
              <p:cNvPr id="19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92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PR"/>
              </a:p>
            </p:txBody>
          </p:sp>
          <p:sp>
            <p:nvSpPr>
              <p:cNvPr id="20" name="Text Box 30"/>
              <p:cNvSpPr txBox="1">
                <a:spLocks noChangeArrowheads="1"/>
              </p:cNvSpPr>
              <p:nvPr/>
            </p:nvSpPr>
            <p:spPr bwMode="auto">
              <a:xfrm>
                <a:off x="144" y="0"/>
                <a:ext cx="119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s-ES_tradnl" altLang="es-PR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uvenir Lt BT" pitchFamily="18" charset="0"/>
                  </a:rPr>
                  <a:t>INTRODUCTION</a:t>
                </a:r>
                <a:endParaRPr lang="es-ES" altLang="es-P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uvenir Lt BT" pitchFamily="18" charset="0"/>
                </a:endParaRPr>
              </a:p>
            </p:txBody>
          </p:sp>
        </p:grpSp>
        <p:sp>
          <p:nvSpPr>
            <p:cNvPr id="18" name="Line 31"/>
            <p:cNvSpPr>
              <a:spLocks noChangeShapeType="1"/>
            </p:cNvSpPr>
            <p:nvPr/>
          </p:nvSpPr>
          <p:spPr bwMode="auto">
            <a:xfrm>
              <a:off x="0" y="192"/>
              <a:ext cx="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PR"/>
            </a:p>
          </p:txBody>
        </p:sp>
      </p:grp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22300" y="420688"/>
            <a:ext cx="83437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PR" sz="2400" b="1" dirty="0" err="1" smtClean="0"/>
              <a:t>Characterizing</a:t>
            </a:r>
            <a:r>
              <a:rPr lang="es-ES" altLang="es-PR" sz="2400" b="1" dirty="0" smtClean="0"/>
              <a:t> </a:t>
            </a:r>
            <a:r>
              <a:rPr lang="es-ES" altLang="es-PR" sz="2400" b="1" dirty="0" err="1" smtClean="0"/>
              <a:t>levels</a:t>
            </a:r>
            <a:r>
              <a:rPr lang="es-ES" altLang="es-PR" sz="2400" b="1" dirty="0" smtClean="0"/>
              <a:t> and </a:t>
            </a:r>
            <a:r>
              <a:rPr lang="es-ES" altLang="es-PR" sz="2400" b="1" dirty="0" err="1" smtClean="0"/>
              <a:t>chemical</a:t>
            </a:r>
            <a:r>
              <a:rPr lang="es-ES" altLang="es-PR" sz="2400" b="1" dirty="0" smtClean="0"/>
              <a:t> </a:t>
            </a:r>
            <a:r>
              <a:rPr lang="es-ES" altLang="es-PR" sz="2400" b="1" dirty="0" err="1" smtClean="0"/>
              <a:t>composition</a:t>
            </a:r>
            <a:r>
              <a:rPr lang="es-ES" altLang="es-PR" sz="2400" b="1" dirty="0" smtClean="0"/>
              <a:t> of APM</a:t>
            </a:r>
            <a:endParaRPr lang="es-ES" altLang="es-P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7744</TotalTime>
  <Words>6078</Words>
  <Application>Microsoft Office PowerPoint</Application>
  <PresentationFormat>Presentación en pantalla (4:3)</PresentationFormat>
  <Paragraphs>612</Paragraphs>
  <Slides>67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67</vt:i4>
      </vt:variant>
    </vt:vector>
  </HeadingPairs>
  <TitlesOfParts>
    <vt:vector size="70" baseType="lpstr">
      <vt:lpstr>Diseño predeterminado</vt:lpstr>
      <vt:lpstr>Foto de Photo Editor</vt:lpstr>
      <vt:lpstr>Ecuación</vt:lpstr>
      <vt:lpstr>“Supplementary tools in receptor modeling based source apportionment: trajectory statistical methods (TSM)”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ciemat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APLICACIÓN DE UNA TÉCNICA ESTADÍSTICA PARA LA IDENTIFICACIÓN DE FUENTES POTENCIALES REMOTAS DE PARTÍCULAS</dc:title>
  <dc:creator>Pedro Salvador</dc:creator>
  <cp:lastModifiedBy>ciemat</cp:lastModifiedBy>
  <cp:revision>475</cp:revision>
  <dcterms:created xsi:type="dcterms:W3CDTF">2006-08-23T08:31:58Z</dcterms:created>
  <dcterms:modified xsi:type="dcterms:W3CDTF">2014-06-04T14:25:35Z</dcterms:modified>
</cp:coreProperties>
</file>